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y="5143500" cx="9144000"/>
  <p:notesSz cx="7560000" cy="10692000"/>
  <p:embeddedFontLst>
    <p:embeddedFont>
      <p:font typeface="IBM Plex Sans"/>
      <p:regular r:id="rId35"/>
      <p:bold r:id="rId36"/>
      <p:italic r:id="rId37"/>
      <p:boldItalic r:id="rId38"/>
    </p:embeddedFont>
    <p:embeddedFont>
      <p:font typeface="IBM Plex Sans Light"/>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46">
          <p15:clr>
            <a:srgbClr val="A4A3A4"/>
          </p15:clr>
        </p15:guide>
        <p15:guide id="2" pos="5514">
          <p15:clr>
            <a:srgbClr val="A4A3A4"/>
          </p15:clr>
        </p15:guide>
        <p15:guide id="3" orient="horz" pos="144">
          <p15:clr>
            <a:srgbClr val="A4A3A4"/>
          </p15:clr>
        </p15:guide>
        <p15:guide id="4" orient="horz" pos="3109">
          <p15:clr>
            <a:srgbClr val="A4A3A4"/>
          </p15:clr>
        </p15:guide>
        <p15:guide id="5" pos="3676">
          <p15:clr>
            <a:srgbClr val="A4A3A4"/>
          </p15:clr>
        </p15:guide>
        <p15:guide id="6" pos="3676">
          <p15:clr>
            <a:srgbClr val="A4A3A4"/>
          </p15:clr>
        </p15:guide>
        <p15:guide id="7" pos="2032">
          <p15:clr>
            <a:srgbClr val="A4A3A4"/>
          </p15:clr>
        </p15:guide>
        <p15:guide id="8" pos="424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52940097-086E-401F-8798-D7F6CEF0B897}">
  <a:tblStyle styleId="{52940097-086E-401F-8798-D7F6CEF0B89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46"/>
        <p:guide pos="5514"/>
        <p:guide pos="144" orient="horz"/>
        <p:guide pos="3109" orient="horz"/>
        <p:guide pos="3676"/>
        <p:guide pos="3676"/>
        <p:guide pos="2032"/>
        <p:guide pos="4243"/>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BMPlexSansLight-bold.fntdata"/><Relationship Id="rId20" Type="http://schemas.openxmlformats.org/officeDocument/2006/relationships/slide" Target="slides/slide14.xml"/><Relationship Id="rId42" Type="http://schemas.openxmlformats.org/officeDocument/2006/relationships/font" Target="fonts/IBMPlexSansLight-boldItalic.fntdata"/><Relationship Id="rId41" Type="http://schemas.openxmlformats.org/officeDocument/2006/relationships/font" Target="fonts/IBMPlexSansLight-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IBMPlexSans-regular.fntdata"/><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IBMPlexSans-italic.fntdata"/><Relationship Id="rId14" Type="http://schemas.openxmlformats.org/officeDocument/2006/relationships/slide" Target="slides/slide8.xml"/><Relationship Id="rId36" Type="http://schemas.openxmlformats.org/officeDocument/2006/relationships/font" Target="fonts/IBMPlexSans-bold.fntdata"/><Relationship Id="rId17" Type="http://schemas.openxmlformats.org/officeDocument/2006/relationships/slide" Target="slides/slide11.xml"/><Relationship Id="rId39" Type="http://schemas.openxmlformats.org/officeDocument/2006/relationships/font" Target="fonts/IBMPlexSansLight-regular.fntdata"/><Relationship Id="rId16" Type="http://schemas.openxmlformats.org/officeDocument/2006/relationships/slide" Target="slides/slide10.xml"/><Relationship Id="rId38" Type="http://schemas.openxmlformats.org/officeDocument/2006/relationships/font" Target="fonts/IBMPlexSans-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58254c708e_0_5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58254c708e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58254c708e_0_23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58254c708e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58254c708e_0_298: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8254c708e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58254c708e_0_24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58254c708e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58254c708e_0_25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58254c708e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58254c708e_0_31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58254c708e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58254c708e_0_32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8254c708e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58254c708e_0_26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58254c708e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58254c708e_0_33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58254c708e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58254c708e_0_41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8254c708e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58254c708e_0_38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58254c708e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g58254c708e_0_6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58254c708e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58254c708e_0_36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58254c708e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58254c708e_0_35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58254c708e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58254c708e_0_39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58254c708e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58254c708e_0_42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58254c708e_0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569de87e37_0_105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569de87e37_0_1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58254c708e_0_51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58254c708e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58254c708e_0_47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58254c708e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58254c708e_0_46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58254c708e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58254c708e_0_628: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58254c708e_0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58254c708e_0_11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58254c708e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58254c708e_0_10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58254c708e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58254c708e_0_19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58254c708e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58254c708e_0_208: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58254c708e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69de87e37_0_103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69de87e37_0_1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58254c708e_0_27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58254c708e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58254c708e_0_22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58254c708e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2475" lIns="92475" spcFirstLastPara="1" rIns="92475" wrap="square" tIns="92475">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900"/>
              <a:buNone/>
              <a:defRPr sz="2900"/>
            </a:lvl1pPr>
            <a:lvl2pPr lvl="1" algn="ctr">
              <a:lnSpc>
                <a:spcPct val="100000"/>
              </a:lnSpc>
              <a:spcBef>
                <a:spcPts val="0"/>
              </a:spcBef>
              <a:spcAft>
                <a:spcPts val="0"/>
              </a:spcAft>
              <a:buSzPts val="2900"/>
              <a:buNone/>
              <a:defRPr sz="2900"/>
            </a:lvl2pPr>
            <a:lvl3pPr lvl="2" algn="ctr">
              <a:lnSpc>
                <a:spcPct val="100000"/>
              </a:lnSpc>
              <a:spcBef>
                <a:spcPts val="0"/>
              </a:spcBef>
              <a:spcAft>
                <a:spcPts val="0"/>
              </a:spcAft>
              <a:buSzPts val="2900"/>
              <a:buNone/>
              <a:defRPr sz="2900"/>
            </a:lvl3pPr>
            <a:lvl4pPr lvl="3" algn="ctr">
              <a:lnSpc>
                <a:spcPct val="100000"/>
              </a:lnSpc>
              <a:spcBef>
                <a:spcPts val="0"/>
              </a:spcBef>
              <a:spcAft>
                <a:spcPts val="0"/>
              </a:spcAft>
              <a:buSzPts val="2900"/>
              <a:buNone/>
              <a:defRPr sz="2900"/>
            </a:lvl4pPr>
            <a:lvl5pPr lvl="4" algn="ctr">
              <a:lnSpc>
                <a:spcPct val="100000"/>
              </a:lnSpc>
              <a:spcBef>
                <a:spcPts val="0"/>
              </a:spcBef>
              <a:spcAft>
                <a:spcPts val="0"/>
              </a:spcAft>
              <a:buSzPts val="2900"/>
              <a:buNone/>
              <a:defRPr sz="2900"/>
            </a:lvl5pPr>
            <a:lvl6pPr lvl="5" algn="ctr">
              <a:lnSpc>
                <a:spcPct val="100000"/>
              </a:lnSpc>
              <a:spcBef>
                <a:spcPts val="0"/>
              </a:spcBef>
              <a:spcAft>
                <a:spcPts val="0"/>
              </a:spcAft>
              <a:buSzPts val="2900"/>
              <a:buNone/>
              <a:defRPr sz="2900"/>
            </a:lvl6pPr>
            <a:lvl7pPr lvl="6" algn="ctr">
              <a:lnSpc>
                <a:spcPct val="100000"/>
              </a:lnSpc>
              <a:spcBef>
                <a:spcPts val="0"/>
              </a:spcBef>
              <a:spcAft>
                <a:spcPts val="0"/>
              </a:spcAft>
              <a:buSzPts val="2900"/>
              <a:buNone/>
              <a:defRPr sz="2900"/>
            </a:lvl7pPr>
            <a:lvl8pPr lvl="7" algn="ctr">
              <a:lnSpc>
                <a:spcPct val="100000"/>
              </a:lnSpc>
              <a:spcBef>
                <a:spcPts val="0"/>
              </a:spcBef>
              <a:spcAft>
                <a:spcPts val="0"/>
              </a:spcAft>
              <a:buSzPts val="2900"/>
              <a:buNone/>
              <a:defRPr sz="2900"/>
            </a:lvl8pPr>
            <a:lvl9pPr lvl="8" algn="ctr">
              <a:lnSpc>
                <a:spcPct val="100000"/>
              </a:lnSpc>
              <a:spcBef>
                <a:spcPts val="0"/>
              </a:spcBef>
              <a:spcAft>
                <a:spcPts val="0"/>
              </a:spcAft>
              <a:buSzPts val="2900"/>
              <a:buNone/>
              <a:defRPr sz="29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2475" lIns="92475" spcFirstLastPara="1" rIns="92475" wrap="square" tIns="92475">
            <a:noAutofit/>
          </a:bodyPr>
          <a:lstStyle>
            <a:lvl1pPr lvl="0" algn="ctr">
              <a:spcBef>
                <a:spcPts val="0"/>
              </a:spcBef>
              <a:spcAft>
                <a:spcPts val="0"/>
              </a:spcAft>
              <a:buSzPts val="12100"/>
              <a:buNone/>
              <a:defRPr sz="12100"/>
            </a:lvl1pPr>
            <a:lvl2pPr lvl="1" algn="ctr">
              <a:spcBef>
                <a:spcPts val="0"/>
              </a:spcBef>
              <a:spcAft>
                <a:spcPts val="0"/>
              </a:spcAft>
              <a:buSzPts val="12100"/>
              <a:buNone/>
              <a:defRPr sz="12100"/>
            </a:lvl2pPr>
            <a:lvl3pPr lvl="2" algn="ctr">
              <a:spcBef>
                <a:spcPts val="0"/>
              </a:spcBef>
              <a:spcAft>
                <a:spcPts val="0"/>
              </a:spcAft>
              <a:buSzPts val="12100"/>
              <a:buNone/>
              <a:defRPr sz="12100"/>
            </a:lvl3pPr>
            <a:lvl4pPr lvl="3" algn="ctr">
              <a:spcBef>
                <a:spcPts val="0"/>
              </a:spcBef>
              <a:spcAft>
                <a:spcPts val="0"/>
              </a:spcAft>
              <a:buSzPts val="12100"/>
              <a:buNone/>
              <a:defRPr sz="12100"/>
            </a:lvl4pPr>
            <a:lvl5pPr lvl="4" algn="ctr">
              <a:spcBef>
                <a:spcPts val="0"/>
              </a:spcBef>
              <a:spcAft>
                <a:spcPts val="0"/>
              </a:spcAft>
              <a:buSzPts val="12100"/>
              <a:buNone/>
              <a:defRPr sz="12100"/>
            </a:lvl5pPr>
            <a:lvl6pPr lvl="5" algn="ctr">
              <a:spcBef>
                <a:spcPts val="0"/>
              </a:spcBef>
              <a:spcAft>
                <a:spcPts val="0"/>
              </a:spcAft>
              <a:buSzPts val="12100"/>
              <a:buNone/>
              <a:defRPr sz="12100"/>
            </a:lvl6pPr>
            <a:lvl7pPr lvl="6" algn="ctr">
              <a:spcBef>
                <a:spcPts val="0"/>
              </a:spcBef>
              <a:spcAft>
                <a:spcPts val="0"/>
              </a:spcAft>
              <a:buSzPts val="12100"/>
              <a:buNone/>
              <a:defRPr sz="12100"/>
            </a:lvl7pPr>
            <a:lvl8pPr lvl="7" algn="ctr">
              <a:spcBef>
                <a:spcPts val="0"/>
              </a:spcBef>
              <a:spcAft>
                <a:spcPts val="0"/>
              </a:spcAft>
              <a:buSzPts val="12100"/>
              <a:buNone/>
              <a:defRPr sz="12100"/>
            </a:lvl8pPr>
            <a:lvl9pPr lvl="8" algn="ctr">
              <a:spcBef>
                <a:spcPts val="0"/>
              </a:spcBef>
              <a:spcAft>
                <a:spcPts val="0"/>
              </a:spcAft>
              <a:buSzPts val="12100"/>
              <a:buNone/>
              <a:defRPr sz="121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2475" lIns="92475" spcFirstLastPara="1" rIns="92475" wrap="square" tIns="9247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2475" lIns="92475" spcFirstLastPara="1" rIns="92475" wrap="square" tIns="92475">
            <a:noAutofit/>
          </a:bodyPr>
          <a:lstStyle>
            <a:lvl1pPr lvl="0" algn="ctr">
              <a:spcBef>
                <a:spcPts val="0"/>
              </a:spcBef>
              <a:spcAft>
                <a:spcPts val="0"/>
              </a:spcAft>
              <a:buSzPts val="3700"/>
              <a:buNone/>
              <a:defRPr sz="3700"/>
            </a:lvl1pPr>
            <a:lvl2pPr lvl="1" algn="ctr">
              <a:spcBef>
                <a:spcPts val="0"/>
              </a:spcBef>
              <a:spcAft>
                <a:spcPts val="0"/>
              </a:spcAft>
              <a:buSzPts val="3700"/>
              <a:buNone/>
              <a:defRPr sz="3700"/>
            </a:lvl2pPr>
            <a:lvl3pPr lvl="2" algn="ctr">
              <a:spcBef>
                <a:spcPts val="0"/>
              </a:spcBef>
              <a:spcAft>
                <a:spcPts val="0"/>
              </a:spcAft>
              <a:buSzPts val="3700"/>
              <a:buNone/>
              <a:defRPr sz="3700"/>
            </a:lvl3pPr>
            <a:lvl4pPr lvl="3" algn="ctr">
              <a:spcBef>
                <a:spcPts val="0"/>
              </a:spcBef>
              <a:spcAft>
                <a:spcPts val="0"/>
              </a:spcAft>
              <a:buSzPts val="3700"/>
              <a:buNone/>
              <a:defRPr sz="3700"/>
            </a:lvl4pPr>
            <a:lvl5pPr lvl="4" algn="ctr">
              <a:spcBef>
                <a:spcPts val="0"/>
              </a:spcBef>
              <a:spcAft>
                <a:spcPts val="0"/>
              </a:spcAft>
              <a:buSzPts val="3700"/>
              <a:buNone/>
              <a:defRPr sz="3700"/>
            </a:lvl5pPr>
            <a:lvl6pPr lvl="5" algn="ctr">
              <a:spcBef>
                <a:spcPts val="0"/>
              </a:spcBef>
              <a:spcAft>
                <a:spcPts val="0"/>
              </a:spcAft>
              <a:buSzPts val="3700"/>
              <a:buNone/>
              <a:defRPr sz="3700"/>
            </a:lvl6pPr>
            <a:lvl7pPr lvl="6" algn="ctr">
              <a:spcBef>
                <a:spcPts val="0"/>
              </a:spcBef>
              <a:spcAft>
                <a:spcPts val="0"/>
              </a:spcAft>
              <a:buSzPts val="3700"/>
              <a:buNone/>
              <a:defRPr sz="3700"/>
            </a:lvl7pPr>
            <a:lvl8pPr lvl="7" algn="ctr">
              <a:spcBef>
                <a:spcPts val="0"/>
              </a:spcBef>
              <a:spcAft>
                <a:spcPts val="0"/>
              </a:spcAft>
              <a:buSzPts val="3700"/>
              <a:buNone/>
              <a:defRPr sz="3700"/>
            </a:lvl8pPr>
            <a:lvl9pPr lvl="8" algn="ctr">
              <a:spcBef>
                <a:spcPts val="0"/>
              </a:spcBef>
              <a:spcAft>
                <a:spcPts val="0"/>
              </a:spcAft>
              <a:buSzPts val="3700"/>
              <a:buNone/>
              <a:defRPr sz="37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2475" lIns="92475" spcFirstLastPara="1" rIns="92475" wrap="square" tIns="9247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2475" lIns="92475" spcFirstLastPara="1" rIns="92475" wrap="square" tIns="9247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2475" lIns="92475" spcFirstLastPara="1" rIns="92475" wrap="square" tIns="92475">
            <a:noAutofit/>
          </a:bodyPr>
          <a:lstStyle>
            <a:lvl1pPr lvl="0">
              <a:spcBef>
                <a:spcPts val="0"/>
              </a:spcBef>
              <a:spcAft>
                <a:spcPts val="0"/>
              </a:spcAft>
              <a:buSzPts val="4900"/>
              <a:buNone/>
              <a:defRPr sz="4900"/>
            </a:lvl1pPr>
            <a:lvl2pPr lvl="1">
              <a:spcBef>
                <a:spcPts val="0"/>
              </a:spcBef>
              <a:spcAft>
                <a:spcPts val="0"/>
              </a:spcAft>
              <a:buSzPts val="4900"/>
              <a:buNone/>
              <a:defRPr sz="4900"/>
            </a:lvl2pPr>
            <a:lvl3pPr lvl="2">
              <a:spcBef>
                <a:spcPts val="0"/>
              </a:spcBef>
              <a:spcAft>
                <a:spcPts val="0"/>
              </a:spcAft>
              <a:buSzPts val="4900"/>
              <a:buNone/>
              <a:defRPr sz="4900"/>
            </a:lvl3pPr>
            <a:lvl4pPr lvl="3">
              <a:spcBef>
                <a:spcPts val="0"/>
              </a:spcBef>
              <a:spcAft>
                <a:spcPts val="0"/>
              </a:spcAft>
              <a:buSzPts val="4900"/>
              <a:buNone/>
              <a:defRPr sz="4900"/>
            </a:lvl4pPr>
            <a:lvl5pPr lvl="4">
              <a:spcBef>
                <a:spcPts val="0"/>
              </a:spcBef>
              <a:spcAft>
                <a:spcPts val="0"/>
              </a:spcAft>
              <a:buSzPts val="4900"/>
              <a:buNone/>
              <a:defRPr sz="4900"/>
            </a:lvl5pPr>
            <a:lvl6pPr lvl="5">
              <a:spcBef>
                <a:spcPts val="0"/>
              </a:spcBef>
              <a:spcAft>
                <a:spcPts val="0"/>
              </a:spcAft>
              <a:buSzPts val="4900"/>
              <a:buNone/>
              <a:defRPr sz="4900"/>
            </a:lvl6pPr>
            <a:lvl7pPr lvl="6">
              <a:spcBef>
                <a:spcPts val="0"/>
              </a:spcBef>
              <a:spcAft>
                <a:spcPts val="0"/>
              </a:spcAft>
              <a:buSzPts val="4900"/>
              <a:buNone/>
              <a:defRPr sz="4900"/>
            </a:lvl7pPr>
            <a:lvl8pPr lvl="7">
              <a:spcBef>
                <a:spcPts val="0"/>
              </a:spcBef>
              <a:spcAft>
                <a:spcPts val="0"/>
              </a:spcAft>
              <a:buSzPts val="4900"/>
              <a:buNone/>
              <a:defRPr sz="4900"/>
            </a:lvl8pPr>
            <a:lvl9pPr lvl="8">
              <a:spcBef>
                <a:spcPts val="0"/>
              </a:spcBef>
              <a:spcAft>
                <a:spcPts val="0"/>
              </a:spcAft>
              <a:buSzPts val="4900"/>
              <a:buNone/>
              <a:defRPr sz="49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2475" lIns="92475" spcFirstLastPara="1" rIns="92475" wrap="square" tIns="9247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2475" lIns="92475" spcFirstLastPara="1" rIns="92475" wrap="square" tIns="9247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2475" lIns="92475" spcFirstLastPara="1" rIns="92475" wrap="square" tIns="9247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2475" lIns="92475" spcFirstLastPara="1" rIns="92475" wrap="square" tIns="92475">
            <a:noAutofit/>
          </a:bodyPr>
          <a:lstStyle>
            <a:lvl1pPr lvl="0">
              <a:spcBef>
                <a:spcPts val="0"/>
              </a:spcBef>
              <a:spcAft>
                <a:spcPts val="0"/>
              </a:spcAft>
              <a:buClr>
                <a:schemeClr val="dk1"/>
              </a:buClr>
              <a:buSzPts val="2900"/>
              <a:buNone/>
              <a:defRPr sz="2900">
                <a:solidFill>
                  <a:schemeClr val="dk1"/>
                </a:solidFill>
              </a:defRPr>
            </a:lvl1pPr>
            <a:lvl2pPr lvl="1">
              <a:spcBef>
                <a:spcPts val="0"/>
              </a:spcBef>
              <a:spcAft>
                <a:spcPts val="0"/>
              </a:spcAft>
              <a:buClr>
                <a:schemeClr val="dk1"/>
              </a:buClr>
              <a:buSzPts val="2900"/>
              <a:buNone/>
              <a:defRPr sz="2900">
                <a:solidFill>
                  <a:schemeClr val="dk1"/>
                </a:solidFill>
              </a:defRPr>
            </a:lvl2pPr>
            <a:lvl3pPr lvl="2">
              <a:spcBef>
                <a:spcPts val="0"/>
              </a:spcBef>
              <a:spcAft>
                <a:spcPts val="0"/>
              </a:spcAft>
              <a:buClr>
                <a:schemeClr val="dk1"/>
              </a:buClr>
              <a:buSzPts val="2900"/>
              <a:buNone/>
              <a:defRPr sz="2900">
                <a:solidFill>
                  <a:schemeClr val="dk1"/>
                </a:solidFill>
              </a:defRPr>
            </a:lvl3pPr>
            <a:lvl4pPr lvl="3">
              <a:spcBef>
                <a:spcPts val="0"/>
              </a:spcBef>
              <a:spcAft>
                <a:spcPts val="0"/>
              </a:spcAft>
              <a:buClr>
                <a:schemeClr val="dk1"/>
              </a:buClr>
              <a:buSzPts val="2900"/>
              <a:buNone/>
              <a:defRPr sz="2900">
                <a:solidFill>
                  <a:schemeClr val="dk1"/>
                </a:solidFill>
              </a:defRPr>
            </a:lvl4pPr>
            <a:lvl5pPr lvl="4">
              <a:spcBef>
                <a:spcPts val="0"/>
              </a:spcBef>
              <a:spcAft>
                <a:spcPts val="0"/>
              </a:spcAft>
              <a:buClr>
                <a:schemeClr val="dk1"/>
              </a:buClr>
              <a:buSzPts val="2900"/>
              <a:buNone/>
              <a:defRPr sz="2900">
                <a:solidFill>
                  <a:schemeClr val="dk1"/>
                </a:solidFill>
              </a:defRPr>
            </a:lvl5pPr>
            <a:lvl6pPr lvl="5">
              <a:spcBef>
                <a:spcPts val="0"/>
              </a:spcBef>
              <a:spcAft>
                <a:spcPts val="0"/>
              </a:spcAft>
              <a:buClr>
                <a:schemeClr val="dk1"/>
              </a:buClr>
              <a:buSzPts val="2900"/>
              <a:buNone/>
              <a:defRPr sz="2900">
                <a:solidFill>
                  <a:schemeClr val="dk1"/>
                </a:solidFill>
              </a:defRPr>
            </a:lvl6pPr>
            <a:lvl7pPr lvl="6">
              <a:spcBef>
                <a:spcPts val="0"/>
              </a:spcBef>
              <a:spcAft>
                <a:spcPts val="0"/>
              </a:spcAft>
              <a:buClr>
                <a:schemeClr val="dk1"/>
              </a:buClr>
              <a:buSzPts val="2900"/>
              <a:buNone/>
              <a:defRPr sz="2900">
                <a:solidFill>
                  <a:schemeClr val="dk1"/>
                </a:solidFill>
              </a:defRPr>
            </a:lvl7pPr>
            <a:lvl8pPr lvl="7">
              <a:spcBef>
                <a:spcPts val="0"/>
              </a:spcBef>
              <a:spcAft>
                <a:spcPts val="0"/>
              </a:spcAft>
              <a:buClr>
                <a:schemeClr val="dk1"/>
              </a:buClr>
              <a:buSzPts val="2900"/>
              <a:buNone/>
              <a:defRPr sz="2900">
                <a:solidFill>
                  <a:schemeClr val="dk1"/>
                </a:solidFill>
              </a:defRPr>
            </a:lvl8pPr>
            <a:lvl9pPr lvl="8">
              <a:spcBef>
                <a:spcPts val="0"/>
              </a:spcBef>
              <a:spcAft>
                <a:spcPts val="0"/>
              </a:spcAft>
              <a:buClr>
                <a:schemeClr val="dk1"/>
              </a:buClr>
              <a:buSzPts val="2900"/>
              <a:buNone/>
              <a:defRPr sz="29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2475" lIns="92475" spcFirstLastPara="1" rIns="92475" wrap="square" tIns="9247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sz="1400">
                <a:solidFill>
                  <a:schemeClr val="dk2"/>
                </a:solidFill>
              </a:defRPr>
            </a:lvl2pPr>
            <a:lvl3pPr indent="-317500" lvl="2" marL="1371600">
              <a:lnSpc>
                <a:spcPct val="115000"/>
              </a:lnSpc>
              <a:spcBef>
                <a:spcPts val="1600"/>
              </a:spcBef>
              <a:spcAft>
                <a:spcPts val="0"/>
              </a:spcAft>
              <a:buClr>
                <a:schemeClr val="dk2"/>
              </a:buClr>
              <a:buSzPts val="1400"/>
              <a:buChar char="■"/>
              <a:defRPr sz="1400">
                <a:solidFill>
                  <a:schemeClr val="dk2"/>
                </a:solidFill>
              </a:defRPr>
            </a:lvl3pPr>
            <a:lvl4pPr indent="-317500" lvl="3" marL="1828800">
              <a:lnSpc>
                <a:spcPct val="115000"/>
              </a:lnSpc>
              <a:spcBef>
                <a:spcPts val="1600"/>
              </a:spcBef>
              <a:spcAft>
                <a:spcPts val="0"/>
              </a:spcAft>
              <a:buClr>
                <a:schemeClr val="dk2"/>
              </a:buClr>
              <a:buSzPts val="1400"/>
              <a:buChar char="●"/>
              <a:defRPr sz="1400">
                <a:solidFill>
                  <a:schemeClr val="dk2"/>
                </a:solidFill>
              </a:defRPr>
            </a:lvl4pPr>
            <a:lvl5pPr indent="-317500" lvl="4" marL="2286000">
              <a:lnSpc>
                <a:spcPct val="115000"/>
              </a:lnSpc>
              <a:spcBef>
                <a:spcPts val="1600"/>
              </a:spcBef>
              <a:spcAft>
                <a:spcPts val="0"/>
              </a:spcAft>
              <a:buClr>
                <a:schemeClr val="dk2"/>
              </a:buClr>
              <a:buSzPts val="1400"/>
              <a:buChar char="○"/>
              <a:defRPr sz="1400">
                <a:solidFill>
                  <a:schemeClr val="dk2"/>
                </a:solidFill>
              </a:defRPr>
            </a:lvl5pPr>
            <a:lvl6pPr indent="-317500" lvl="5" marL="2743200">
              <a:lnSpc>
                <a:spcPct val="115000"/>
              </a:lnSpc>
              <a:spcBef>
                <a:spcPts val="1600"/>
              </a:spcBef>
              <a:spcAft>
                <a:spcPts val="0"/>
              </a:spcAft>
              <a:buClr>
                <a:schemeClr val="dk2"/>
              </a:buClr>
              <a:buSzPts val="1400"/>
              <a:buChar char="■"/>
              <a:defRPr sz="1400">
                <a:solidFill>
                  <a:schemeClr val="dk2"/>
                </a:solidFill>
              </a:defRPr>
            </a:lvl6pPr>
            <a:lvl7pPr indent="-317500" lvl="6" marL="3200400">
              <a:lnSpc>
                <a:spcPct val="115000"/>
              </a:lnSpc>
              <a:spcBef>
                <a:spcPts val="1600"/>
              </a:spcBef>
              <a:spcAft>
                <a:spcPts val="0"/>
              </a:spcAft>
              <a:buClr>
                <a:schemeClr val="dk2"/>
              </a:buClr>
              <a:buSzPts val="1400"/>
              <a:buChar char="●"/>
              <a:defRPr sz="1400">
                <a:solidFill>
                  <a:schemeClr val="dk2"/>
                </a:solidFill>
              </a:defRPr>
            </a:lvl7pPr>
            <a:lvl8pPr indent="-317500" lvl="7" marL="3657600">
              <a:lnSpc>
                <a:spcPct val="115000"/>
              </a:lnSpc>
              <a:spcBef>
                <a:spcPts val="1600"/>
              </a:spcBef>
              <a:spcAft>
                <a:spcPts val="0"/>
              </a:spcAft>
              <a:buClr>
                <a:schemeClr val="dk2"/>
              </a:buClr>
              <a:buSzPts val="1400"/>
              <a:buChar char="○"/>
              <a:defRPr sz="1400">
                <a:solidFill>
                  <a:schemeClr val="dk2"/>
                </a:solidFill>
              </a:defRPr>
            </a:lvl8pPr>
            <a:lvl9pPr indent="-317500" lvl="8" marL="4114800">
              <a:lnSpc>
                <a:spcPct val="115000"/>
              </a:lnSpc>
              <a:spcBef>
                <a:spcPts val="1600"/>
              </a:spcBef>
              <a:spcAft>
                <a:spcPts val="1600"/>
              </a:spcAft>
              <a:buClr>
                <a:schemeClr val="dk2"/>
              </a:buClr>
              <a:buSzPts val="1400"/>
              <a:buChar char="■"/>
              <a:defRPr sz="1400">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2475" lIns="92475" spcFirstLastPara="1" rIns="92475" wrap="square" tIns="9247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jpg"/><Relationship Id="rId5"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jpg"/><Relationship Id="rId5"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jpg"/><Relationship Id="rId5"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1.jpg"/><Relationship Id="rId5"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1.jpg"/><Relationship Id="rId5"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9.png"/><Relationship Id="rId4" Type="http://schemas.openxmlformats.org/officeDocument/2006/relationships/image" Target="../media/image1.jpg"/><Relationship Id="rId5"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1.jpg"/><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jp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1.jpg"/><Relationship Id="rId5"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10.png"/><Relationship Id="rId4" Type="http://schemas.openxmlformats.org/officeDocument/2006/relationships/image" Target="../media/image1.jpg"/><Relationship Id="rId5"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jp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7.png"/><Relationship Id="rId4" Type="http://schemas.openxmlformats.org/officeDocument/2006/relationships/image" Target="../media/image1.jpg"/><Relationship Id="rId5"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14.png"/><Relationship Id="rId4" Type="http://schemas.openxmlformats.org/officeDocument/2006/relationships/image" Target="../media/image1.jpg"/><Relationship Id="rId5"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18.png"/><Relationship Id="rId4" Type="http://schemas.openxmlformats.org/officeDocument/2006/relationships/image" Target="../media/image1.jpg"/><Relationship Id="rId5"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17.png"/><Relationship Id="rId4" Type="http://schemas.openxmlformats.org/officeDocument/2006/relationships/image" Target="../media/image1.jpg"/><Relationship Id="rId5"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1.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jpg"/><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jp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1.jp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jp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55" name="Google Shape;55;p13"/>
          <p:cNvSpPr txBox="1"/>
          <p:nvPr>
            <p:ph idx="1" type="body"/>
          </p:nvPr>
        </p:nvSpPr>
        <p:spPr>
          <a:xfrm>
            <a:off x="467199" y="1564950"/>
            <a:ext cx="7632300" cy="20136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1400">
                <a:solidFill>
                  <a:srgbClr val="3C78D8"/>
                </a:solidFill>
                <a:latin typeface="IBM Plex Sans"/>
                <a:ea typeface="IBM Plex Sans"/>
                <a:cs typeface="IBM Plex Sans"/>
                <a:sym typeface="IBM Plex Sans"/>
              </a:rPr>
              <a:t>OBJECTIVE</a:t>
            </a:r>
            <a:endParaRPr b="1" sz="14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2400">
                <a:solidFill>
                  <a:schemeClr val="dk1"/>
                </a:solidFill>
                <a:latin typeface="IBM Plex Sans"/>
                <a:ea typeface="IBM Plex Sans"/>
                <a:cs typeface="IBM Plex Sans"/>
                <a:sym typeface="IBM Plex Sans"/>
              </a:rPr>
              <a:t>To introduce the NUDGE theory as a framework to look at the task of influencing peoples’ decisions. To introduce the concept of choice architecture. </a:t>
            </a:r>
            <a:endParaRPr b="1" sz="2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9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a:solidFill>
                  <a:srgbClr val="3C78D8"/>
                </a:solidFill>
                <a:latin typeface="IBM Plex Sans"/>
                <a:ea typeface="IBM Plex Sans"/>
                <a:cs typeface="IBM Plex Sans"/>
                <a:sym typeface="IBM Plex Sans"/>
              </a:rPr>
              <a:t>TOOL</a:t>
            </a:r>
            <a:endParaRPr b="1">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a:solidFill>
                  <a:schemeClr val="dk1"/>
                </a:solidFill>
                <a:latin typeface="IBM Plex Sans"/>
                <a:ea typeface="IBM Plex Sans"/>
                <a:cs typeface="IBM Plex Sans"/>
                <a:sym typeface="IBM Plex Sans"/>
              </a:rPr>
              <a:t>NUDGE THEORY</a:t>
            </a:r>
            <a:endParaRPr b="1">
              <a:solidFill>
                <a:srgbClr val="000000"/>
              </a:solidFill>
              <a:latin typeface="IBM Plex Sans"/>
              <a:ea typeface="IBM Plex Sans"/>
              <a:cs typeface="IBM Plex Sans"/>
              <a:sym typeface="IBM Plex Sans"/>
            </a:endParaRPr>
          </a:p>
        </p:txBody>
      </p:sp>
      <p:sp>
        <p:nvSpPr>
          <p:cNvPr id="56" name="Google Shape;56;p1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58" name="Google Shape;58;p13"/>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59" name="Google Shape;59;p13"/>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pic>
        <p:nvPicPr>
          <p:cNvPr id="139" name="Google Shape;139;p22"/>
          <p:cNvPicPr preferRelativeResize="0"/>
          <p:nvPr/>
        </p:nvPicPr>
        <p:blipFill>
          <a:blip r:embed="rId3">
            <a:alphaModFix/>
          </a:blip>
          <a:stretch>
            <a:fillRect/>
          </a:stretch>
        </p:blipFill>
        <p:spPr>
          <a:xfrm>
            <a:off x="2312063" y="903256"/>
            <a:ext cx="4519884" cy="3336994"/>
          </a:xfrm>
          <a:prstGeom prst="rect">
            <a:avLst/>
          </a:prstGeom>
          <a:noFill/>
          <a:ln>
            <a:noFill/>
          </a:ln>
        </p:spPr>
      </p:pic>
      <p:sp>
        <p:nvSpPr>
          <p:cNvPr id="140" name="Google Shape;140;p2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2"/>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42" name="Google Shape;142;p22"/>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43" name="Google Shape;143;p22"/>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pic>
        <p:nvPicPr>
          <p:cNvPr id="148" name="Google Shape;148;p23"/>
          <p:cNvPicPr preferRelativeResize="0"/>
          <p:nvPr/>
        </p:nvPicPr>
        <p:blipFill>
          <a:blip r:embed="rId3">
            <a:alphaModFix/>
          </a:blip>
          <a:stretch>
            <a:fillRect/>
          </a:stretch>
        </p:blipFill>
        <p:spPr>
          <a:xfrm>
            <a:off x="2302725" y="727962"/>
            <a:ext cx="4538550" cy="3687575"/>
          </a:xfrm>
          <a:prstGeom prst="rect">
            <a:avLst/>
          </a:prstGeom>
          <a:noFill/>
          <a:ln>
            <a:noFill/>
          </a:ln>
        </p:spPr>
      </p:pic>
      <p:sp>
        <p:nvSpPr>
          <p:cNvPr id="149" name="Google Shape;149;p2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3"/>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51" name="Google Shape;151;p23"/>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52" name="Google Shape;152;p23"/>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4"/>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58" name="Google Shape;158;p24"/>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N</a:t>
            </a:r>
            <a:r>
              <a:rPr lang="en" sz="1400">
                <a:solidFill>
                  <a:srgbClr val="FFFFFF"/>
                </a:solidFill>
                <a:latin typeface="IBM Plex Sans"/>
                <a:ea typeface="IBM Plex Sans"/>
                <a:cs typeface="IBM Plex Sans"/>
                <a:sym typeface="IBM Plex Sans"/>
              </a:rPr>
              <a:t>U</a:t>
            </a:r>
            <a:r>
              <a:rPr b="1" lang="en" sz="1400">
                <a:solidFill>
                  <a:srgbClr val="FFFFFF"/>
                </a:solidFill>
                <a:latin typeface="IBM Plex Sans"/>
                <a:ea typeface="IBM Plex Sans"/>
                <a:cs typeface="IBM Plex Sans"/>
                <a:sym typeface="IBM Plex Sans"/>
              </a:rPr>
              <a:t>D</a:t>
            </a:r>
            <a:r>
              <a:rPr lang="en" sz="1400">
                <a:solidFill>
                  <a:srgbClr val="FFFFFF"/>
                </a:solidFill>
                <a:latin typeface="IBM Plex Sans"/>
                <a:ea typeface="IBM Plex Sans"/>
                <a:cs typeface="IBM Plex Sans"/>
                <a:sym typeface="IBM Plex Sans"/>
              </a:rPr>
              <a:t>GE</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3600">
                <a:solidFill>
                  <a:srgbClr val="FFFFFF"/>
                </a:solidFill>
                <a:latin typeface="IBM Plex Sans"/>
                <a:ea typeface="IBM Plex Sans"/>
                <a:cs typeface="IBM Plex Sans"/>
                <a:sym typeface="IBM Plex Sans"/>
              </a:rPr>
              <a:t>Set</a:t>
            </a:r>
            <a:r>
              <a:rPr b="1" lang="en" sz="3600">
                <a:solidFill>
                  <a:srgbClr val="FFFFFF"/>
                </a:solidFill>
                <a:latin typeface="IBM Plex Sans"/>
                <a:ea typeface="IBM Plex Sans"/>
                <a:cs typeface="IBM Plex Sans"/>
                <a:sym typeface="IBM Plex Sans"/>
              </a:rPr>
              <a:t> D</a:t>
            </a:r>
            <a:r>
              <a:rPr lang="en" sz="3600">
                <a:solidFill>
                  <a:srgbClr val="FFFFFF"/>
                </a:solidFill>
                <a:latin typeface="IBM Plex Sans"/>
                <a:ea typeface="IBM Plex Sans"/>
                <a:cs typeface="IBM Plex Sans"/>
                <a:sym typeface="IBM Plex Sans"/>
              </a:rPr>
              <a:t>efaults</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What is the ‘default’ setting that is the closest to the desired choice we want users to make?</a:t>
            </a:r>
            <a:endParaRPr b="1" sz="18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Which choice is recommended for greatest user benefit?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Which choice is recommended for the broader goal?</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What can users opt out of and opt into?</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159" name="Google Shape;159;p2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4"/>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61" name="Google Shape;161;p24"/>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62" name="Google Shape;162;p24"/>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pic>
        <p:nvPicPr>
          <p:cNvPr id="167" name="Google Shape;167;p25"/>
          <p:cNvPicPr preferRelativeResize="0"/>
          <p:nvPr/>
        </p:nvPicPr>
        <p:blipFill>
          <a:blip r:embed="rId3">
            <a:alphaModFix/>
          </a:blip>
          <a:stretch>
            <a:fillRect/>
          </a:stretch>
        </p:blipFill>
        <p:spPr>
          <a:xfrm>
            <a:off x="1619400" y="909644"/>
            <a:ext cx="5905500" cy="3324225"/>
          </a:xfrm>
          <a:prstGeom prst="rect">
            <a:avLst/>
          </a:prstGeom>
          <a:noFill/>
          <a:ln>
            <a:noFill/>
          </a:ln>
        </p:spPr>
      </p:pic>
      <p:sp>
        <p:nvSpPr>
          <p:cNvPr id="168" name="Google Shape;168;p2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5"/>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70" name="Google Shape;170;p25"/>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71" name="Google Shape;171;p25"/>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pic>
        <p:nvPicPr>
          <p:cNvPr id="176" name="Google Shape;176;p26"/>
          <p:cNvPicPr preferRelativeResize="0"/>
          <p:nvPr/>
        </p:nvPicPr>
        <p:blipFill>
          <a:blip r:embed="rId3">
            <a:alphaModFix/>
          </a:blip>
          <a:stretch>
            <a:fillRect/>
          </a:stretch>
        </p:blipFill>
        <p:spPr>
          <a:xfrm>
            <a:off x="946350" y="1028100"/>
            <a:ext cx="7251299" cy="3087275"/>
          </a:xfrm>
          <a:prstGeom prst="rect">
            <a:avLst/>
          </a:prstGeom>
          <a:noFill/>
          <a:ln>
            <a:noFill/>
          </a:ln>
        </p:spPr>
      </p:pic>
      <p:sp>
        <p:nvSpPr>
          <p:cNvPr id="177" name="Google Shape;177;p2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6"/>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79" name="Google Shape;179;p26"/>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80" name="Google Shape;180;p26"/>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pic>
        <p:nvPicPr>
          <p:cNvPr id="185" name="Google Shape;185;p27"/>
          <p:cNvPicPr preferRelativeResize="0"/>
          <p:nvPr/>
        </p:nvPicPr>
        <p:blipFill>
          <a:blip r:embed="rId3">
            <a:alphaModFix/>
          </a:blip>
          <a:stretch>
            <a:fillRect/>
          </a:stretch>
        </p:blipFill>
        <p:spPr>
          <a:xfrm>
            <a:off x="2347338" y="903256"/>
            <a:ext cx="4449325" cy="3336994"/>
          </a:xfrm>
          <a:prstGeom prst="rect">
            <a:avLst/>
          </a:prstGeom>
          <a:noFill/>
          <a:ln>
            <a:noFill/>
          </a:ln>
        </p:spPr>
      </p:pic>
      <p:sp>
        <p:nvSpPr>
          <p:cNvPr id="186" name="Google Shape;186;p2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7"/>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88" name="Google Shape;188;p27"/>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89" name="Google Shape;189;p27"/>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8"/>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95" name="Google Shape;195;p28"/>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N</a:t>
            </a:r>
            <a:r>
              <a:rPr lang="en" sz="1400">
                <a:solidFill>
                  <a:srgbClr val="FFFFFF"/>
                </a:solidFill>
                <a:latin typeface="IBM Plex Sans"/>
                <a:ea typeface="IBM Plex Sans"/>
                <a:cs typeface="IBM Plex Sans"/>
                <a:sym typeface="IBM Plex Sans"/>
              </a:rPr>
              <a:t>UD</a:t>
            </a:r>
            <a:r>
              <a:rPr b="1" lang="en" sz="1400">
                <a:solidFill>
                  <a:srgbClr val="FFFFFF"/>
                </a:solidFill>
                <a:latin typeface="IBM Plex Sans"/>
                <a:ea typeface="IBM Plex Sans"/>
                <a:cs typeface="IBM Plex Sans"/>
                <a:sym typeface="IBM Plex Sans"/>
              </a:rPr>
              <a:t>G</a:t>
            </a:r>
            <a:r>
              <a:rPr lang="en" sz="1400">
                <a:solidFill>
                  <a:srgbClr val="FFFFFF"/>
                </a:solidFill>
                <a:latin typeface="IBM Plex Sans"/>
                <a:ea typeface="IBM Plex Sans"/>
                <a:cs typeface="IBM Plex Sans"/>
                <a:sym typeface="IBM Plex Sans"/>
              </a:rPr>
              <a:t>ES</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FFFFFF"/>
                </a:solidFill>
                <a:latin typeface="IBM Plex Sans"/>
                <a:ea typeface="IBM Plex Sans"/>
                <a:cs typeface="IBM Plex Sans"/>
                <a:sym typeface="IBM Plex Sans"/>
              </a:rPr>
              <a:t>G</a:t>
            </a:r>
            <a:r>
              <a:rPr lang="en" sz="3600">
                <a:solidFill>
                  <a:srgbClr val="FFFFFF"/>
                </a:solidFill>
                <a:latin typeface="IBM Plex Sans"/>
                <a:ea typeface="IBM Plex Sans"/>
                <a:cs typeface="IBM Plex Sans"/>
                <a:sym typeface="IBM Plex Sans"/>
              </a:rPr>
              <a:t>ive Feedback</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How do we ‘give feedback’ to users when they are doing well and when they are making mistakes?</a:t>
            </a:r>
            <a:endParaRPr b="1" sz="1800">
              <a:solidFill>
                <a:srgbClr val="FFFFFF"/>
              </a:solidFill>
              <a:latin typeface="IBM Plex Sans"/>
              <a:ea typeface="IBM Plex Sans"/>
              <a:cs typeface="IBM Plex Sans"/>
              <a:sym typeface="IBM Plex Sans"/>
            </a:endParaRPr>
          </a:p>
          <a:p>
            <a:pPr indent="0" lvl="0" marL="4572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When and where do users need feedback?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How do we give negative and positive feedback?</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What is the best method to give feedback?</a:t>
            </a:r>
            <a:endParaRPr sz="1400">
              <a:solidFill>
                <a:srgbClr val="FFFFFF"/>
              </a:solidFill>
              <a:latin typeface="IBM Plex Sans"/>
              <a:ea typeface="IBM Plex Sans"/>
              <a:cs typeface="IBM Plex Sans"/>
              <a:sym typeface="IBM Plex Sans"/>
            </a:endParaRPr>
          </a:p>
        </p:txBody>
      </p:sp>
      <p:sp>
        <p:nvSpPr>
          <p:cNvPr id="196" name="Google Shape;196;p2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8"/>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98" name="Google Shape;198;p28"/>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99" name="Google Shape;199;p28"/>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pic>
        <p:nvPicPr>
          <p:cNvPr id="204" name="Google Shape;204;p29"/>
          <p:cNvPicPr preferRelativeResize="0"/>
          <p:nvPr/>
        </p:nvPicPr>
        <p:blipFill>
          <a:blip r:embed="rId3">
            <a:alphaModFix/>
          </a:blip>
          <a:stretch>
            <a:fillRect/>
          </a:stretch>
        </p:blipFill>
        <p:spPr>
          <a:xfrm>
            <a:off x="762650" y="1414661"/>
            <a:ext cx="7618699" cy="2314175"/>
          </a:xfrm>
          <a:prstGeom prst="rect">
            <a:avLst/>
          </a:prstGeom>
          <a:noFill/>
          <a:ln>
            <a:noFill/>
          </a:ln>
        </p:spPr>
      </p:pic>
      <p:sp>
        <p:nvSpPr>
          <p:cNvPr id="205" name="Google Shape;205;p2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9"/>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07" name="Google Shape;207;p29"/>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208" name="Google Shape;208;p29"/>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pic>
        <p:nvPicPr>
          <p:cNvPr id="213" name="Google Shape;213;p30"/>
          <p:cNvPicPr preferRelativeResize="0"/>
          <p:nvPr/>
        </p:nvPicPr>
        <p:blipFill>
          <a:blip r:embed="rId3">
            <a:alphaModFix/>
          </a:blip>
          <a:stretch>
            <a:fillRect/>
          </a:stretch>
        </p:blipFill>
        <p:spPr>
          <a:xfrm>
            <a:off x="2721551" y="628038"/>
            <a:ext cx="3701174" cy="3887424"/>
          </a:xfrm>
          <a:prstGeom prst="rect">
            <a:avLst/>
          </a:prstGeom>
          <a:noFill/>
          <a:ln>
            <a:noFill/>
          </a:ln>
        </p:spPr>
      </p:pic>
      <p:sp>
        <p:nvSpPr>
          <p:cNvPr id="214" name="Google Shape;214;p3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16" name="Google Shape;216;p30"/>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217" name="Google Shape;217;p30"/>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pic>
        <p:nvPicPr>
          <p:cNvPr id="222" name="Google Shape;222;p31"/>
          <p:cNvPicPr preferRelativeResize="0"/>
          <p:nvPr/>
        </p:nvPicPr>
        <p:blipFill>
          <a:blip r:embed="rId3">
            <a:alphaModFix/>
          </a:blip>
          <a:stretch>
            <a:fillRect/>
          </a:stretch>
        </p:blipFill>
        <p:spPr>
          <a:xfrm>
            <a:off x="2251950" y="1787676"/>
            <a:ext cx="4640100" cy="1685725"/>
          </a:xfrm>
          <a:prstGeom prst="rect">
            <a:avLst/>
          </a:prstGeom>
          <a:noFill/>
          <a:ln>
            <a:noFill/>
          </a:ln>
        </p:spPr>
      </p:pic>
      <p:sp>
        <p:nvSpPr>
          <p:cNvPr id="223" name="Google Shape;223;p3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1"/>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25" name="Google Shape;225;p31"/>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226" name="Google Shape;226;p31"/>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4"/>
          <p:cNvSpPr/>
          <p:nvPr/>
        </p:nvSpPr>
        <p:spPr>
          <a:xfrm>
            <a:off x="0" y="-200"/>
            <a:ext cx="9144000" cy="5143500"/>
          </a:xfrm>
          <a:prstGeom prst="rect">
            <a:avLst/>
          </a:prstGeom>
          <a:solidFill>
            <a:srgbClr val="6D9EEB"/>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65" name="Google Shape;65;p14"/>
          <p:cNvSpPr txBox="1"/>
          <p:nvPr>
            <p:ph idx="1" type="body"/>
          </p:nvPr>
        </p:nvSpPr>
        <p:spPr>
          <a:xfrm>
            <a:off x="456750" y="1499200"/>
            <a:ext cx="7632300" cy="21447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ABOUT ‘STARTUP CANVAS’</a:t>
            </a:r>
            <a:endParaRPr b="1"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NUDGE framework is a set of principles that help design/architect the choices that people make by organising the context in which people make decisions. The framework emerges from the world of behavioural economics which proposes that rational decision making is an ideal and rare occurrence, and most people need aids to help them make the right choices.</a:t>
            </a:r>
            <a:endParaRPr b="1" sz="1800">
              <a:solidFill>
                <a:srgbClr val="000000"/>
              </a:solidFill>
              <a:latin typeface="IBM Plex Sans"/>
              <a:ea typeface="IBM Plex Sans"/>
              <a:cs typeface="IBM Plex Sans"/>
              <a:sym typeface="IBM Plex Sans"/>
            </a:endParaRPr>
          </a:p>
        </p:txBody>
      </p:sp>
      <p:sp>
        <p:nvSpPr>
          <p:cNvPr id="66" name="Google Shape;66;p1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68" name="Google Shape;68;p14"/>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69" name="Google Shape;69;p14"/>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32"/>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32" name="Google Shape;232;p32"/>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NUD</a:t>
            </a:r>
            <a:r>
              <a:rPr lang="en" sz="1400">
                <a:solidFill>
                  <a:srgbClr val="FFFFFF"/>
                </a:solidFill>
                <a:latin typeface="IBM Plex Sans"/>
                <a:ea typeface="IBM Plex Sans"/>
                <a:cs typeface="IBM Plex Sans"/>
                <a:sym typeface="IBM Plex Sans"/>
              </a:rPr>
              <a:t>G</a:t>
            </a:r>
            <a:r>
              <a:rPr b="1" lang="en" sz="1400">
                <a:solidFill>
                  <a:srgbClr val="FFFFFF"/>
                </a:solidFill>
                <a:latin typeface="IBM Plex Sans"/>
                <a:ea typeface="IBM Plex Sans"/>
                <a:cs typeface="IBM Plex Sans"/>
                <a:sym typeface="IBM Plex Sans"/>
              </a:rPr>
              <a:t>E</a:t>
            </a:r>
            <a:r>
              <a:rPr lang="en" sz="1400">
                <a:solidFill>
                  <a:srgbClr val="FFFFFF"/>
                </a:solidFill>
                <a:latin typeface="IBM Plex Sans"/>
                <a:ea typeface="IBM Plex Sans"/>
                <a:cs typeface="IBM Plex Sans"/>
                <a:sym typeface="IBM Plex Sans"/>
              </a:rPr>
              <a:t>S</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FFFFFF"/>
                </a:solidFill>
                <a:latin typeface="IBM Plex Sans"/>
                <a:ea typeface="IBM Plex Sans"/>
                <a:cs typeface="IBM Plex Sans"/>
                <a:sym typeface="IBM Plex Sans"/>
              </a:rPr>
              <a:t>E</a:t>
            </a:r>
            <a:r>
              <a:rPr lang="en" sz="3600">
                <a:solidFill>
                  <a:srgbClr val="FFFFFF"/>
                </a:solidFill>
                <a:latin typeface="IBM Plex Sans"/>
                <a:ea typeface="IBM Plex Sans"/>
                <a:cs typeface="IBM Plex Sans"/>
                <a:sym typeface="IBM Plex Sans"/>
              </a:rPr>
              <a:t>xpect</a:t>
            </a:r>
            <a:r>
              <a:rPr lang="en" sz="3600">
                <a:solidFill>
                  <a:srgbClr val="FFFFFF"/>
                </a:solidFill>
                <a:latin typeface="IBM Plex Sans"/>
                <a:ea typeface="IBM Plex Sans"/>
                <a:cs typeface="IBM Plex Sans"/>
                <a:sym typeface="IBM Plex Sans"/>
              </a:rPr>
              <a:t> Error </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How can we accommodate and forgive ‘expected errors’ that users tend to make?</a:t>
            </a:r>
            <a:endParaRPr b="1"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What are errors that we can expect users to make?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How do we make it work with these errors?</a:t>
            </a:r>
            <a:endParaRPr sz="1400">
              <a:solidFill>
                <a:srgbClr val="FFFFFF"/>
              </a:solidFill>
              <a:latin typeface="IBM Plex Sans"/>
              <a:ea typeface="IBM Plex Sans"/>
              <a:cs typeface="IBM Plex Sans"/>
              <a:sym typeface="IBM Plex Sans"/>
            </a:endParaRPr>
          </a:p>
        </p:txBody>
      </p:sp>
      <p:sp>
        <p:nvSpPr>
          <p:cNvPr id="233" name="Google Shape;233;p3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2"/>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35" name="Google Shape;235;p32"/>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36" name="Google Shape;236;p32"/>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pic>
        <p:nvPicPr>
          <p:cNvPr id="241" name="Google Shape;241;p33"/>
          <p:cNvPicPr preferRelativeResize="0"/>
          <p:nvPr/>
        </p:nvPicPr>
        <p:blipFill>
          <a:blip r:embed="rId3">
            <a:alphaModFix/>
          </a:blip>
          <a:stretch>
            <a:fillRect/>
          </a:stretch>
        </p:blipFill>
        <p:spPr>
          <a:xfrm>
            <a:off x="3283075" y="1835225"/>
            <a:ext cx="2389175" cy="1365250"/>
          </a:xfrm>
          <a:prstGeom prst="rect">
            <a:avLst/>
          </a:prstGeom>
          <a:noFill/>
          <a:ln>
            <a:noFill/>
          </a:ln>
        </p:spPr>
      </p:pic>
      <p:sp>
        <p:nvSpPr>
          <p:cNvPr id="242" name="Google Shape;242;p3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3"/>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44" name="Google Shape;244;p33"/>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245" name="Google Shape;245;p33"/>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pic>
        <p:nvPicPr>
          <p:cNvPr id="250" name="Google Shape;250;p34"/>
          <p:cNvPicPr preferRelativeResize="0"/>
          <p:nvPr/>
        </p:nvPicPr>
        <p:blipFill>
          <a:blip r:embed="rId3">
            <a:alphaModFix/>
          </a:blip>
          <a:stretch>
            <a:fillRect/>
          </a:stretch>
        </p:blipFill>
        <p:spPr>
          <a:xfrm>
            <a:off x="1377025" y="903256"/>
            <a:ext cx="6276477" cy="3336994"/>
          </a:xfrm>
          <a:prstGeom prst="rect">
            <a:avLst/>
          </a:prstGeom>
          <a:noFill/>
          <a:ln>
            <a:noFill/>
          </a:ln>
        </p:spPr>
      </p:pic>
      <p:sp>
        <p:nvSpPr>
          <p:cNvPr id="251" name="Google Shape;251;p3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4"/>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53" name="Google Shape;253;p34"/>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254" name="Google Shape;254;p34"/>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35"/>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60" name="Google Shape;260;p35"/>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NUDG</a:t>
            </a:r>
            <a:r>
              <a:rPr lang="en" sz="1400">
                <a:solidFill>
                  <a:srgbClr val="FFFFFF"/>
                </a:solidFill>
                <a:latin typeface="IBM Plex Sans"/>
                <a:ea typeface="IBM Plex Sans"/>
                <a:cs typeface="IBM Plex Sans"/>
                <a:sym typeface="IBM Plex Sans"/>
              </a:rPr>
              <a:t>E</a:t>
            </a:r>
            <a:r>
              <a:rPr b="1" lang="en" sz="1400">
                <a:solidFill>
                  <a:srgbClr val="FFFFFF"/>
                </a:solidFill>
                <a:latin typeface="IBM Plex Sans"/>
                <a:ea typeface="IBM Plex Sans"/>
                <a:cs typeface="IBM Plex Sans"/>
                <a:sym typeface="IBM Plex Sans"/>
              </a:rPr>
              <a:t>S</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FFFFFF"/>
                </a:solidFill>
                <a:latin typeface="IBM Plex Sans"/>
                <a:ea typeface="IBM Plex Sans"/>
                <a:cs typeface="IBM Plex Sans"/>
                <a:sym typeface="IBM Plex Sans"/>
              </a:rPr>
              <a:t>S</a:t>
            </a:r>
            <a:r>
              <a:rPr lang="en" sz="3600">
                <a:solidFill>
                  <a:srgbClr val="FFFFFF"/>
                </a:solidFill>
                <a:latin typeface="IBM Plex Sans"/>
                <a:ea typeface="IBM Plex Sans"/>
                <a:cs typeface="IBM Plex Sans"/>
                <a:sym typeface="IBM Plex Sans"/>
              </a:rPr>
              <a:t>tructure</a:t>
            </a:r>
            <a:r>
              <a:rPr lang="en" sz="3600">
                <a:solidFill>
                  <a:srgbClr val="FFFFFF"/>
                </a:solidFill>
                <a:latin typeface="IBM Plex Sans"/>
                <a:ea typeface="IBM Plex Sans"/>
                <a:cs typeface="IBM Plex Sans"/>
                <a:sym typeface="IBM Plex Sans"/>
              </a:rPr>
              <a:t> Choices</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How do we ‘structure complex choices’ in order to aid decision making?</a:t>
            </a:r>
            <a:endParaRPr b="1"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How do we reduce the number of choices?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How do we visibly simplify?</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261" name="Google Shape;261;p3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5"/>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63" name="Google Shape;263;p35"/>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64" name="Google Shape;264;p35"/>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pic>
        <p:nvPicPr>
          <p:cNvPr id="269" name="Google Shape;269;p36"/>
          <p:cNvPicPr preferRelativeResize="0"/>
          <p:nvPr/>
        </p:nvPicPr>
        <p:blipFill>
          <a:blip r:embed="rId3">
            <a:alphaModFix/>
          </a:blip>
          <a:stretch>
            <a:fillRect/>
          </a:stretch>
        </p:blipFill>
        <p:spPr>
          <a:xfrm>
            <a:off x="1791325" y="903256"/>
            <a:ext cx="5561653" cy="3336992"/>
          </a:xfrm>
          <a:prstGeom prst="rect">
            <a:avLst/>
          </a:prstGeom>
          <a:noFill/>
          <a:ln>
            <a:noFill/>
          </a:ln>
        </p:spPr>
      </p:pic>
      <p:sp>
        <p:nvSpPr>
          <p:cNvPr id="270" name="Google Shape;270;p3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6"/>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72" name="Google Shape;272;p36"/>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273" name="Google Shape;273;p36"/>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pic>
        <p:nvPicPr>
          <p:cNvPr id="278" name="Google Shape;278;p37"/>
          <p:cNvPicPr preferRelativeResize="0"/>
          <p:nvPr/>
        </p:nvPicPr>
        <p:blipFill>
          <a:blip r:embed="rId3">
            <a:alphaModFix/>
          </a:blip>
          <a:stretch>
            <a:fillRect/>
          </a:stretch>
        </p:blipFill>
        <p:spPr>
          <a:xfrm>
            <a:off x="2340838" y="791931"/>
            <a:ext cx="4462325" cy="3336995"/>
          </a:xfrm>
          <a:prstGeom prst="rect">
            <a:avLst/>
          </a:prstGeom>
          <a:noFill/>
          <a:ln>
            <a:noFill/>
          </a:ln>
        </p:spPr>
      </p:pic>
      <p:sp>
        <p:nvSpPr>
          <p:cNvPr id="279" name="Google Shape;279;p3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7"/>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81" name="Google Shape;281;p37"/>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282" name="Google Shape;282;p37"/>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pic>
        <p:nvPicPr>
          <p:cNvPr id="287" name="Google Shape;287;p38"/>
          <p:cNvPicPr preferRelativeResize="0"/>
          <p:nvPr/>
        </p:nvPicPr>
        <p:blipFill>
          <a:blip r:embed="rId3">
            <a:alphaModFix/>
          </a:blip>
          <a:stretch>
            <a:fillRect/>
          </a:stretch>
        </p:blipFill>
        <p:spPr>
          <a:xfrm>
            <a:off x="2260125" y="903256"/>
            <a:ext cx="4623752" cy="3336994"/>
          </a:xfrm>
          <a:prstGeom prst="rect">
            <a:avLst/>
          </a:prstGeom>
          <a:noFill/>
          <a:ln>
            <a:noFill/>
          </a:ln>
        </p:spPr>
      </p:pic>
      <p:sp>
        <p:nvSpPr>
          <p:cNvPr id="288" name="Google Shape;288;p3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8"/>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90" name="Google Shape;290;p38"/>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291" name="Google Shape;291;p38"/>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pic>
        <p:nvPicPr>
          <p:cNvPr id="296" name="Google Shape;296;p39"/>
          <p:cNvPicPr preferRelativeResize="0"/>
          <p:nvPr/>
        </p:nvPicPr>
        <p:blipFill>
          <a:blip r:embed="rId3">
            <a:alphaModFix/>
          </a:blip>
          <a:stretch>
            <a:fillRect/>
          </a:stretch>
        </p:blipFill>
        <p:spPr>
          <a:xfrm>
            <a:off x="1605775" y="903256"/>
            <a:ext cx="5932434" cy="3336994"/>
          </a:xfrm>
          <a:prstGeom prst="rect">
            <a:avLst/>
          </a:prstGeom>
          <a:noFill/>
          <a:ln>
            <a:noFill/>
          </a:ln>
        </p:spPr>
      </p:pic>
      <p:sp>
        <p:nvSpPr>
          <p:cNvPr id="297" name="Google Shape;297;p3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9"/>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99" name="Google Shape;299;p39"/>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300" name="Google Shape;300;p39"/>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40"/>
          <p:cNvSpPr/>
          <p:nvPr/>
        </p:nvSpPr>
        <p:spPr>
          <a:xfrm>
            <a:off x="2872526" y="-50"/>
            <a:ext cx="6271500" cy="48087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700">
              <a:solidFill>
                <a:schemeClr val="dk1"/>
              </a:solidFill>
              <a:latin typeface="IBM Plex Sans Light"/>
              <a:ea typeface="IBM Plex Sans Light"/>
              <a:cs typeface="IBM Plex Sans Light"/>
              <a:sym typeface="IBM Plex Sans Light"/>
            </a:endParaRPr>
          </a:p>
        </p:txBody>
      </p:sp>
      <p:graphicFrame>
        <p:nvGraphicFramePr>
          <p:cNvPr id="306" name="Google Shape;306;p40"/>
          <p:cNvGraphicFramePr/>
          <p:nvPr/>
        </p:nvGraphicFramePr>
        <p:xfrm>
          <a:off x="3225797" y="558815"/>
          <a:ext cx="3000000" cy="3000000"/>
        </p:xfrm>
        <a:graphic>
          <a:graphicData uri="http://schemas.openxmlformats.org/drawingml/2006/table">
            <a:tbl>
              <a:tblPr>
                <a:noFill/>
                <a:tableStyleId>{52940097-086E-401F-8798-D7F6CEF0B897}</a:tableStyleId>
              </a:tblPr>
              <a:tblGrid>
                <a:gridCol w="4154200"/>
                <a:gridCol w="1499875"/>
              </a:tblGrid>
              <a:tr h="405375">
                <a:tc rowSpan="2">
                  <a:txBody>
                    <a:bodyPr/>
                    <a:lstStyle/>
                    <a:p>
                      <a:pPr indent="0" lvl="0" marL="0" rtl="0" algn="l">
                        <a:spcBef>
                          <a:spcPts val="0"/>
                        </a:spcBef>
                        <a:spcAft>
                          <a:spcPts val="0"/>
                        </a:spcAft>
                        <a:buNone/>
                      </a:pPr>
                      <a:r>
                        <a:rPr b="1" lang="en" sz="700">
                          <a:solidFill>
                            <a:srgbClr val="3C78D8"/>
                          </a:solidFill>
                          <a:latin typeface="IBM Plex Sans"/>
                          <a:ea typeface="IBM Plex Sans"/>
                          <a:cs typeface="IBM Plex Sans"/>
                          <a:sym typeface="IBM Plex Sans"/>
                        </a:rPr>
                        <a:t>User Profile &amp; Needs</a:t>
                      </a:r>
                      <a:endParaRPr b="1" sz="7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700">
                        <a:solidFill>
                          <a:schemeClr val="dk1"/>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b="1" lang="en" sz="700">
                          <a:latin typeface="IBM Plex Sans"/>
                          <a:ea typeface="IBM Plex Sans"/>
                          <a:cs typeface="IBM Plex Sans"/>
                          <a:sym typeface="IBM Plex Sans"/>
                        </a:rPr>
                        <a:t>Current Choice &amp; Challenge</a:t>
                      </a:r>
                      <a:endParaRPr b="1" sz="700">
                        <a:latin typeface="IBM Plex Sans"/>
                        <a:ea typeface="IBM Plex Sans"/>
                        <a:cs typeface="IBM Plex Sans"/>
                        <a:sym typeface="IBM Plex Sans"/>
                      </a:endParaRPr>
                    </a:p>
                    <a:p>
                      <a:pPr indent="0" lvl="0" marL="0" rtl="0" algn="l">
                        <a:spcBef>
                          <a:spcPts val="0"/>
                        </a:spcBef>
                        <a:spcAft>
                          <a:spcPts val="0"/>
                        </a:spcAft>
                        <a:buNone/>
                      </a:pPr>
                      <a:r>
                        <a:t/>
                      </a:r>
                      <a:endParaRPr b="1" sz="700">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405375">
                <a:tc vMerge="1"/>
                <a:tc>
                  <a:txBody>
                    <a:bodyPr/>
                    <a:lstStyle/>
                    <a:p>
                      <a:pPr indent="0" lvl="0" marL="0" rtl="0" algn="l">
                        <a:spcBef>
                          <a:spcPts val="0"/>
                        </a:spcBef>
                        <a:spcAft>
                          <a:spcPts val="0"/>
                        </a:spcAft>
                        <a:buNone/>
                      </a:pPr>
                      <a:r>
                        <a:rPr b="1" lang="en" sz="700">
                          <a:solidFill>
                            <a:schemeClr val="dk1"/>
                          </a:solidFill>
                          <a:latin typeface="IBM Plex Sans"/>
                          <a:ea typeface="IBM Plex Sans"/>
                          <a:cs typeface="IBM Plex Sans"/>
                          <a:sym typeface="IBM Plex Sans"/>
                        </a:rPr>
                        <a:t>Desired Choice for Users </a:t>
                      </a:r>
                      <a:endParaRPr b="1" sz="700">
                        <a:latin typeface="IBM Plex Sans"/>
                        <a:ea typeface="IBM Plex Sans"/>
                        <a:cs typeface="IBM Plex Sans"/>
                        <a:sym typeface="IBM Plex Sans"/>
                      </a:endParaRPr>
                    </a:p>
                    <a:p>
                      <a:pPr indent="0" lvl="0" marL="0" rtl="0" algn="l">
                        <a:spcBef>
                          <a:spcPts val="0"/>
                        </a:spcBef>
                        <a:spcAft>
                          <a:spcPts val="0"/>
                        </a:spcAft>
                        <a:buNone/>
                      </a:pPr>
                      <a:r>
                        <a:t/>
                      </a:r>
                      <a:endParaRPr b="1" sz="700">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308575">
                <a:tc>
                  <a:txBody>
                    <a:bodyPr/>
                    <a:lstStyle/>
                    <a:p>
                      <a:pPr indent="0" lvl="0" marL="0" rtl="0" algn="l">
                        <a:spcBef>
                          <a:spcPts val="0"/>
                        </a:spcBef>
                        <a:spcAft>
                          <a:spcPts val="0"/>
                        </a:spcAft>
                        <a:buNone/>
                      </a:pPr>
                      <a:r>
                        <a:rPr b="1" lang="en" sz="700">
                          <a:solidFill>
                            <a:srgbClr val="3C78D8"/>
                          </a:solidFill>
                          <a:latin typeface="IBM Plex Sans"/>
                          <a:ea typeface="IBM Plex Sans"/>
                          <a:cs typeface="IBM Plex Sans"/>
                          <a:sym typeface="IBM Plex Sans"/>
                        </a:rPr>
                        <a:t>(N) What could be ‘incentives’ offered to affect the desired behaviour?</a:t>
                      </a:r>
                      <a:endParaRPr b="1" sz="7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rPr lang="en" sz="700">
                          <a:latin typeface="IBM Plex Sans"/>
                          <a:ea typeface="IBM Plex Sans"/>
                          <a:cs typeface="IBM Plex Sans"/>
                          <a:sym typeface="IBM Plex Sans"/>
                        </a:rPr>
                        <a:t>(Who is the user? Who chooses? Who pays? Who profits?)</a:t>
                      </a:r>
                      <a:endParaRPr sz="700">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Clr>
                          <a:schemeClr val="dk1"/>
                        </a:buClr>
                        <a:buSzPts val="700"/>
                        <a:buFont typeface="Arial"/>
                        <a:buNone/>
                      </a:pPr>
                      <a:r>
                        <a:t/>
                      </a:r>
                      <a:endParaRPr sz="700">
                        <a:solidFill>
                          <a:srgbClr val="3C78D8"/>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405375">
                <a:tc>
                  <a:txBody>
                    <a:bodyPr/>
                    <a:lstStyle/>
                    <a:p>
                      <a:pPr indent="0" lvl="0" marL="0" rtl="0" algn="l">
                        <a:spcBef>
                          <a:spcPts val="0"/>
                        </a:spcBef>
                        <a:spcAft>
                          <a:spcPts val="0"/>
                        </a:spcAft>
                        <a:buClr>
                          <a:schemeClr val="dk1"/>
                        </a:buClr>
                        <a:buSzPts val="700"/>
                        <a:buFont typeface="Arial"/>
                        <a:buNone/>
                      </a:pPr>
                      <a:r>
                        <a:rPr b="1" lang="en" sz="700">
                          <a:solidFill>
                            <a:srgbClr val="3C78D8"/>
                          </a:solidFill>
                          <a:latin typeface="IBM Plex Sans"/>
                          <a:ea typeface="IBM Plex Sans"/>
                          <a:cs typeface="IBM Plex Sans"/>
                          <a:sym typeface="IBM Plex Sans"/>
                        </a:rPr>
                        <a:t>(U) How do we proactively inform users so they ‘Understand’ the cost(s)-benefit(s) of choices before them?</a:t>
                      </a:r>
                      <a:endParaRPr b="1" sz="700">
                        <a:solidFill>
                          <a:srgbClr val="3C78D8"/>
                        </a:solidFill>
                        <a:latin typeface="IBM Plex Sans"/>
                        <a:ea typeface="IBM Plex Sans"/>
                        <a:cs typeface="IBM Plex Sans"/>
                        <a:sym typeface="IBM Plex Sans"/>
                      </a:endParaRPr>
                    </a:p>
                    <a:p>
                      <a:pPr indent="0" lvl="0" marL="0" rtl="0" algn="l">
                        <a:spcBef>
                          <a:spcPts val="0"/>
                        </a:spcBef>
                        <a:spcAft>
                          <a:spcPts val="0"/>
                        </a:spcAft>
                        <a:buClr>
                          <a:schemeClr val="dk1"/>
                        </a:buClr>
                        <a:buSzPts val="700"/>
                        <a:buFont typeface="Arial"/>
                        <a:buNone/>
                      </a:pPr>
                      <a:r>
                        <a:rPr lang="en" sz="700">
                          <a:solidFill>
                            <a:schemeClr val="dk1"/>
                          </a:solidFill>
                          <a:latin typeface="IBM Plex Sans"/>
                          <a:ea typeface="IBM Plex Sans"/>
                          <a:cs typeface="IBM Plex Sans"/>
                          <a:sym typeface="IBM Plex Sans"/>
                        </a:rPr>
                        <a:t>(What are the choices available? What are cost-benefits for each?)</a:t>
                      </a:r>
                      <a:endParaRPr sz="700">
                        <a:solidFill>
                          <a:schemeClr val="dk1"/>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Clr>
                          <a:schemeClr val="dk1"/>
                        </a:buClr>
                        <a:buSzPts val="700"/>
                        <a:buFont typeface="Arial"/>
                        <a:buNone/>
                      </a:pPr>
                      <a:r>
                        <a:t/>
                      </a:r>
                      <a:endParaRPr sz="700">
                        <a:solidFill>
                          <a:srgbClr val="3C78D8"/>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383550">
                <a:tc>
                  <a:txBody>
                    <a:bodyPr/>
                    <a:lstStyle/>
                    <a:p>
                      <a:pPr indent="0" lvl="0" marL="0" rtl="0" algn="l">
                        <a:spcBef>
                          <a:spcPts val="0"/>
                        </a:spcBef>
                        <a:spcAft>
                          <a:spcPts val="0"/>
                        </a:spcAft>
                        <a:buClr>
                          <a:schemeClr val="dk1"/>
                        </a:buClr>
                        <a:buSzPts val="700"/>
                        <a:buFont typeface="Arial"/>
                        <a:buNone/>
                      </a:pPr>
                      <a:r>
                        <a:rPr b="1" lang="en" sz="700">
                          <a:solidFill>
                            <a:srgbClr val="3C78D8"/>
                          </a:solidFill>
                          <a:latin typeface="IBM Plex Sans"/>
                          <a:ea typeface="IBM Plex Sans"/>
                          <a:cs typeface="IBM Plex Sans"/>
                          <a:sym typeface="IBM Plex Sans"/>
                        </a:rPr>
                        <a:t>(D) What is the ‘default’ setting that is the closest to the desired choice we want users to make?</a:t>
                      </a:r>
                      <a:endParaRPr b="1" sz="700">
                        <a:solidFill>
                          <a:srgbClr val="3C78D8"/>
                        </a:solidFill>
                        <a:latin typeface="IBM Plex Sans"/>
                        <a:ea typeface="IBM Plex Sans"/>
                        <a:cs typeface="IBM Plex Sans"/>
                        <a:sym typeface="IBM Plex Sans"/>
                      </a:endParaRPr>
                    </a:p>
                    <a:p>
                      <a:pPr indent="0" lvl="0" marL="0" rtl="0" algn="l">
                        <a:spcBef>
                          <a:spcPts val="0"/>
                        </a:spcBef>
                        <a:spcAft>
                          <a:spcPts val="0"/>
                        </a:spcAft>
                        <a:buClr>
                          <a:schemeClr val="dk1"/>
                        </a:buClr>
                        <a:buSzPts val="700"/>
                        <a:buFont typeface="Arial"/>
                        <a:buNone/>
                      </a:pPr>
                      <a:r>
                        <a:rPr lang="en" sz="700">
                          <a:solidFill>
                            <a:schemeClr val="dk1"/>
                          </a:solidFill>
                          <a:latin typeface="IBM Plex Sans"/>
                          <a:ea typeface="IBM Plex Sans"/>
                          <a:cs typeface="IBM Plex Sans"/>
                          <a:sym typeface="IBM Plex Sans"/>
                        </a:rPr>
                        <a:t>(What is the default setting that is best for the user?)</a:t>
                      </a:r>
                      <a:endParaRPr sz="700">
                        <a:solidFill>
                          <a:schemeClr val="dk1"/>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Clr>
                          <a:schemeClr val="dk1"/>
                        </a:buClr>
                        <a:buSzPts val="700"/>
                        <a:buFont typeface="Arial"/>
                        <a:buNone/>
                      </a:pPr>
                      <a:r>
                        <a:t/>
                      </a:r>
                      <a:endParaRPr sz="700">
                        <a:solidFill>
                          <a:srgbClr val="3C78D8"/>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405375">
                <a:tc>
                  <a:txBody>
                    <a:bodyPr/>
                    <a:lstStyle/>
                    <a:p>
                      <a:pPr indent="0" lvl="0" marL="0" rtl="0" algn="l">
                        <a:spcBef>
                          <a:spcPts val="0"/>
                        </a:spcBef>
                        <a:spcAft>
                          <a:spcPts val="0"/>
                        </a:spcAft>
                        <a:buNone/>
                      </a:pPr>
                      <a:r>
                        <a:rPr b="1" lang="en" sz="700">
                          <a:solidFill>
                            <a:srgbClr val="3C78D8"/>
                          </a:solidFill>
                          <a:latin typeface="IBM Plex Sans"/>
                          <a:ea typeface="IBM Plex Sans"/>
                          <a:cs typeface="IBM Plex Sans"/>
                          <a:sym typeface="IBM Plex Sans"/>
                        </a:rPr>
                        <a:t>(G) How do we ‘give feedback’ to users when they are doing well and when they are making mistakes?</a:t>
                      </a:r>
                      <a:endParaRPr b="1" sz="7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rPr lang="en" sz="700">
                          <a:solidFill>
                            <a:schemeClr val="dk1"/>
                          </a:solidFill>
                          <a:latin typeface="IBM Plex Sans"/>
                          <a:ea typeface="IBM Plex Sans"/>
                          <a:cs typeface="IBM Plex Sans"/>
                          <a:sym typeface="IBM Plex Sans"/>
                        </a:rPr>
                        <a:t>(Where do users need feedback? Should it be verbal or physical?)</a:t>
                      </a:r>
                      <a:endParaRPr sz="700">
                        <a:solidFill>
                          <a:schemeClr val="dk1"/>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Clr>
                          <a:schemeClr val="dk1"/>
                        </a:buClr>
                        <a:buSzPts val="700"/>
                        <a:buFont typeface="Arial"/>
                        <a:buNone/>
                      </a:pPr>
                      <a:r>
                        <a:t/>
                      </a:r>
                      <a:endParaRPr sz="700">
                        <a:solidFill>
                          <a:srgbClr val="3C78D8"/>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308575">
                <a:tc>
                  <a:txBody>
                    <a:bodyPr/>
                    <a:lstStyle/>
                    <a:p>
                      <a:pPr indent="0" lvl="0" marL="0" rtl="0" algn="l">
                        <a:spcBef>
                          <a:spcPts val="0"/>
                        </a:spcBef>
                        <a:spcAft>
                          <a:spcPts val="0"/>
                        </a:spcAft>
                        <a:buNone/>
                      </a:pPr>
                      <a:r>
                        <a:rPr b="1" lang="en" sz="700">
                          <a:solidFill>
                            <a:srgbClr val="3C78D8"/>
                          </a:solidFill>
                          <a:latin typeface="IBM Plex Sans"/>
                          <a:ea typeface="IBM Plex Sans"/>
                          <a:cs typeface="IBM Plex Sans"/>
                          <a:sym typeface="IBM Plex Sans"/>
                        </a:rPr>
                        <a:t>(E) What can we accommodate and forgive ‘expected errors’ that users tend to make?</a:t>
                      </a:r>
                      <a:endParaRPr b="1" sz="7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rPr lang="en" sz="700">
                          <a:solidFill>
                            <a:schemeClr val="dk1"/>
                          </a:solidFill>
                          <a:latin typeface="IBM Plex Sans"/>
                          <a:ea typeface="IBM Plex Sans"/>
                          <a:cs typeface="IBM Plex Sans"/>
                          <a:sym typeface="IBM Plex Sans"/>
                        </a:rPr>
                        <a:t>(What are errors to expect? How do we make it work with these errors?)</a:t>
                      </a:r>
                      <a:endParaRPr sz="700">
                        <a:solidFill>
                          <a:schemeClr val="dk1"/>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Clr>
                          <a:schemeClr val="dk1"/>
                        </a:buClr>
                        <a:buSzPts val="700"/>
                        <a:buFont typeface="Arial"/>
                        <a:buNone/>
                      </a:pPr>
                      <a:r>
                        <a:t/>
                      </a:r>
                      <a:endParaRPr sz="700">
                        <a:solidFill>
                          <a:srgbClr val="3C78D8"/>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308575">
                <a:tc>
                  <a:txBody>
                    <a:bodyPr/>
                    <a:lstStyle/>
                    <a:p>
                      <a:pPr indent="0" lvl="0" marL="0" rtl="0" algn="l">
                        <a:spcBef>
                          <a:spcPts val="0"/>
                        </a:spcBef>
                        <a:spcAft>
                          <a:spcPts val="0"/>
                        </a:spcAft>
                        <a:buNone/>
                      </a:pPr>
                      <a:r>
                        <a:rPr b="1" lang="en" sz="700">
                          <a:solidFill>
                            <a:srgbClr val="3C78D8"/>
                          </a:solidFill>
                          <a:latin typeface="IBM Plex Sans"/>
                          <a:ea typeface="IBM Plex Sans"/>
                          <a:cs typeface="IBM Plex Sans"/>
                          <a:sym typeface="IBM Plex Sans"/>
                        </a:rPr>
                        <a:t>(S) How do we ‘structure complex choices’ in order to aid decision making?</a:t>
                      </a:r>
                      <a:endParaRPr b="1" sz="7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rPr lang="en" sz="700">
                          <a:solidFill>
                            <a:schemeClr val="dk1"/>
                          </a:solidFill>
                          <a:latin typeface="IBM Plex Sans"/>
                          <a:ea typeface="IBM Plex Sans"/>
                          <a:cs typeface="IBM Plex Sans"/>
                          <a:sym typeface="IBM Plex Sans"/>
                        </a:rPr>
                        <a:t>(How do we reduce the number of choices? How do we visibly simplify?)</a:t>
                      </a:r>
                      <a:endParaRPr sz="700">
                        <a:solidFill>
                          <a:schemeClr val="dk1"/>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Clr>
                          <a:schemeClr val="dk1"/>
                        </a:buClr>
                        <a:buSzPts val="700"/>
                        <a:buFont typeface="Arial"/>
                        <a:buNone/>
                      </a:pPr>
                      <a:r>
                        <a:t/>
                      </a:r>
                      <a:endParaRPr sz="700">
                        <a:solidFill>
                          <a:srgbClr val="3C78D8"/>
                        </a:solidFill>
                        <a:latin typeface="IBM Plex Sans"/>
                        <a:ea typeface="IBM Plex Sans"/>
                        <a:cs typeface="IBM Plex Sans"/>
                        <a:sym typeface="IBM Plex Sans"/>
                      </a:endParaRPr>
                    </a:p>
                  </a:txBody>
                  <a:tcPr marT="62200" marB="62200" marR="78175" marL="781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
        <p:nvSpPr>
          <p:cNvPr id="307" name="Google Shape;307;p40"/>
          <p:cNvSpPr/>
          <p:nvPr/>
        </p:nvSpPr>
        <p:spPr>
          <a:xfrm>
            <a:off x="3973141" y="3838650"/>
            <a:ext cx="262500" cy="249000"/>
          </a:xfrm>
          <a:prstGeom prst="ellipse">
            <a:avLst/>
          </a:prstGeom>
          <a:solidFill>
            <a:srgbClr val="FFFFFF"/>
          </a:solidFill>
          <a:ln cap="flat" cmpd="sng" w="19050">
            <a:solidFill>
              <a:srgbClr val="000000"/>
            </a:solidFill>
            <a:prstDash val="solid"/>
            <a:round/>
            <a:headEnd len="sm" w="sm" type="none"/>
            <a:tailEnd len="sm" w="sm" type="none"/>
          </a:ln>
        </p:spPr>
        <p:txBody>
          <a:bodyPr anchorCtr="0" anchor="ctr" bIns="72900" lIns="72900" spcFirstLastPara="1" rIns="72900" wrap="square" tIns="72900">
            <a:noAutofit/>
          </a:bodyPr>
          <a:lstStyle/>
          <a:p>
            <a:pPr indent="0" lvl="0" marL="0" rtl="0" algn="l">
              <a:spcBef>
                <a:spcPts val="0"/>
              </a:spcBef>
              <a:spcAft>
                <a:spcPts val="0"/>
              </a:spcAft>
              <a:buNone/>
            </a:pPr>
            <a:r>
              <a:rPr b="1" lang="en" sz="800">
                <a:latin typeface="IBM Plex Sans"/>
                <a:ea typeface="IBM Plex Sans"/>
                <a:cs typeface="IBM Plex Sans"/>
                <a:sym typeface="IBM Plex Sans"/>
              </a:rPr>
              <a:t>1</a:t>
            </a:r>
            <a:endParaRPr b="1" sz="800">
              <a:latin typeface="IBM Plex Sans"/>
              <a:ea typeface="IBM Plex Sans"/>
              <a:cs typeface="IBM Plex Sans"/>
              <a:sym typeface="IBM Plex Sans"/>
            </a:endParaRPr>
          </a:p>
        </p:txBody>
      </p:sp>
      <p:sp>
        <p:nvSpPr>
          <p:cNvPr id="308" name="Google Shape;308;p40"/>
          <p:cNvSpPr txBox="1"/>
          <p:nvPr/>
        </p:nvSpPr>
        <p:spPr>
          <a:xfrm>
            <a:off x="3460505" y="4064522"/>
            <a:ext cx="1344900" cy="476700"/>
          </a:xfrm>
          <a:prstGeom prst="rect">
            <a:avLst/>
          </a:prstGeom>
          <a:noFill/>
          <a:ln>
            <a:noFill/>
          </a:ln>
        </p:spPr>
        <p:txBody>
          <a:bodyPr anchorCtr="0" anchor="t" bIns="72900" lIns="72900" spcFirstLastPara="1" rIns="72900" wrap="square" tIns="72900">
            <a:noAutofit/>
          </a:bodyPr>
          <a:lstStyle/>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User Profile &amp; Needs</a:t>
            </a:r>
            <a:endParaRPr sz="800">
              <a:solidFill>
                <a:srgbClr val="000000"/>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rPr b="1" lang="en" sz="700">
                <a:solidFill>
                  <a:srgbClr val="000000"/>
                </a:solidFill>
                <a:latin typeface="IBM Plex Sans"/>
                <a:ea typeface="IBM Plex Sans"/>
                <a:cs typeface="IBM Plex Sans"/>
                <a:sym typeface="IBM Plex Sans"/>
              </a:rPr>
              <a:t>Note down: </a:t>
            </a:r>
            <a:r>
              <a:rPr lang="en" sz="700">
                <a:solidFill>
                  <a:srgbClr val="000000"/>
                </a:solidFill>
                <a:latin typeface="IBM Plex Sans Light"/>
                <a:ea typeface="IBM Plex Sans Light"/>
                <a:cs typeface="IBM Plex Sans Light"/>
                <a:sym typeface="IBM Plex Sans Light"/>
              </a:rPr>
              <a:t>T</a:t>
            </a:r>
            <a:r>
              <a:rPr lang="en" sz="700">
                <a:latin typeface="IBM Plex Sans Light"/>
                <a:ea typeface="IBM Plex Sans Light"/>
                <a:cs typeface="IBM Plex Sans Light"/>
                <a:sym typeface="IBM Plex Sans Light"/>
              </a:rPr>
              <a:t>he user’s profile and needs for which choice needs to be facilitated. </a:t>
            </a:r>
            <a:endParaRPr sz="700">
              <a:solidFill>
                <a:srgbClr val="000000"/>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t/>
            </a:r>
            <a:endParaRPr sz="700">
              <a:solidFill>
                <a:srgbClr val="000000"/>
              </a:solidFill>
              <a:latin typeface="IBM Plex Sans Light"/>
              <a:ea typeface="IBM Plex Sans Light"/>
              <a:cs typeface="IBM Plex Sans Light"/>
              <a:sym typeface="IBM Plex Sans Light"/>
            </a:endParaRPr>
          </a:p>
          <a:p>
            <a:pPr indent="0" lvl="0" marL="0" rtl="0" algn="l">
              <a:spcBef>
                <a:spcPts val="0"/>
              </a:spcBef>
              <a:spcAft>
                <a:spcPts val="0"/>
              </a:spcAft>
              <a:buNone/>
            </a:pPr>
            <a:r>
              <a:t/>
            </a:r>
            <a:endParaRPr sz="800">
              <a:solidFill>
                <a:srgbClr val="000000"/>
              </a:solidFill>
              <a:latin typeface="IBM Plex Sans Light"/>
              <a:ea typeface="IBM Plex Sans Light"/>
              <a:cs typeface="IBM Plex Sans Light"/>
              <a:sym typeface="IBM Plex Sans Light"/>
            </a:endParaRPr>
          </a:p>
        </p:txBody>
      </p:sp>
      <p:sp>
        <p:nvSpPr>
          <p:cNvPr id="309" name="Google Shape;309;p40"/>
          <p:cNvSpPr txBox="1"/>
          <p:nvPr>
            <p:ph type="title"/>
          </p:nvPr>
        </p:nvSpPr>
        <p:spPr>
          <a:xfrm>
            <a:off x="185050" y="398900"/>
            <a:ext cx="2268600" cy="47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b="1" lang="en">
                <a:solidFill>
                  <a:srgbClr val="000000"/>
                </a:solidFill>
                <a:latin typeface="IBM Plex Sans"/>
                <a:ea typeface="IBM Plex Sans"/>
                <a:cs typeface="IBM Plex Sans"/>
                <a:sym typeface="IBM Plex Sans"/>
              </a:rPr>
              <a:t>HOW TO USE? </a:t>
            </a:r>
            <a:endParaRPr>
              <a:solidFill>
                <a:srgbClr val="000000"/>
              </a:solidFill>
            </a:endParaRPr>
          </a:p>
        </p:txBody>
      </p:sp>
      <p:sp>
        <p:nvSpPr>
          <p:cNvPr id="310" name="Google Shape;310;p40"/>
          <p:cNvSpPr txBox="1"/>
          <p:nvPr/>
        </p:nvSpPr>
        <p:spPr>
          <a:xfrm>
            <a:off x="5370823" y="4044192"/>
            <a:ext cx="1648500" cy="476700"/>
          </a:xfrm>
          <a:prstGeom prst="rect">
            <a:avLst/>
          </a:prstGeom>
          <a:noFill/>
          <a:ln>
            <a:noFill/>
          </a:ln>
        </p:spPr>
        <p:txBody>
          <a:bodyPr anchorCtr="0" anchor="t" bIns="72900" lIns="72900" spcFirstLastPara="1" rIns="72900" wrap="square" tIns="72900">
            <a:noAutofit/>
          </a:bodyPr>
          <a:lstStyle/>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Current &amp; Desired Choice</a:t>
            </a:r>
            <a:endParaRPr sz="800">
              <a:solidFill>
                <a:srgbClr val="000000"/>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rPr b="1" lang="en" sz="700">
                <a:solidFill>
                  <a:srgbClr val="000000"/>
                </a:solidFill>
                <a:latin typeface="IBM Plex Sans"/>
                <a:ea typeface="IBM Plex Sans"/>
                <a:cs typeface="IBM Plex Sans"/>
                <a:sym typeface="IBM Plex Sans"/>
              </a:rPr>
              <a:t>Note down: </a:t>
            </a:r>
            <a:r>
              <a:rPr lang="en" sz="700">
                <a:solidFill>
                  <a:srgbClr val="000000"/>
                </a:solidFill>
                <a:latin typeface="IBM Plex Sans Light"/>
                <a:ea typeface="IBM Plex Sans Light"/>
                <a:cs typeface="IBM Plex Sans Light"/>
                <a:sym typeface="IBM Plex Sans Light"/>
              </a:rPr>
              <a:t>The </a:t>
            </a:r>
            <a:r>
              <a:rPr lang="en" sz="700">
                <a:latin typeface="IBM Plex Sans Light"/>
                <a:ea typeface="IBM Plex Sans Light"/>
                <a:cs typeface="IBM Plex Sans Light"/>
                <a:sym typeface="IBM Plex Sans Light"/>
              </a:rPr>
              <a:t>current choices being made and issue with them. Also, the ideal choice that user should be making. </a:t>
            </a:r>
            <a:endParaRPr sz="700">
              <a:solidFill>
                <a:srgbClr val="000000"/>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t/>
            </a:r>
            <a:endParaRPr sz="700">
              <a:solidFill>
                <a:srgbClr val="000000"/>
              </a:solidFill>
              <a:latin typeface="IBM Plex Sans Light"/>
              <a:ea typeface="IBM Plex Sans Light"/>
              <a:cs typeface="IBM Plex Sans Light"/>
              <a:sym typeface="IBM Plex Sans Light"/>
            </a:endParaRPr>
          </a:p>
          <a:p>
            <a:pPr indent="0" lvl="0" marL="0" rtl="0" algn="l">
              <a:spcBef>
                <a:spcPts val="0"/>
              </a:spcBef>
              <a:spcAft>
                <a:spcPts val="0"/>
              </a:spcAft>
              <a:buNone/>
            </a:pPr>
            <a:r>
              <a:t/>
            </a:r>
            <a:endParaRPr sz="800">
              <a:solidFill>
                <a:srgbClr val="000000"/>
              </a:solidFill>
              <a:latin typeface="IBM Plex Sans Light"/>
              <a:ea typeface="IBM Plex Sans Light"/>
              <a:cs typeface="IBM Plex Sans Light"/>
              <a:sym typeface="IBM Plex Sans Light"/>
            </a:endParaRPr>
          </a:p>
        </p:txBody>
      </p:sp>
      <p:sp>
        <p:nvSpPr>
          <p:cNvPr id="311" name="Google Shape;311;p40"/>
          <p:cNvSpPr txBox="1"/>
          <p:nvPr/>
        </p:nvSpPr>
        <p:spPr>
          <a:xfrm>
            <a:off x="7655847" y="4064514"/>
            <a:ext cx="1188300" cy="476700"/>
          </a:xfrm>
          <a:prstGeom prst="rect">
            <a:avLst/>
          </a:prstGeom>
          <a:noFill/>
          <a:ln>
            <a:noFill/>
          </a:ln>
        </p:spPr>
        <p:txBody>
          <a:bodyPr anchorCtr="0" anchor="t" bIns="72900" lIns="72900" spcFirstLastPara="1" rIns="72900" wrap="square" tIns="72900">
            <a:noAutofit/>
          </a:bodyPr>
          <a:lstStyle/>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NUDGES</a:t>
            </a:r>
            <a:endParaRPr sz="800">
              <a:solidFill>
                <a:srgbClr val="000000"/>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rPr b="1" lang="en" sz="700">
                <a:solidFill>
                  <a:srgbClr val="000000"/>
                </a:solidFill>
                <a:latin typeface="IBM Plex Sans"/>
                <a:ea typeface="IBM Plex Sans"/>
                <a:cs typeface="IBM Plex Sans"/>
                <a:sym typeface="IBM Plex Sans"/>
              </a:rPr>
              <a:t>Note down: </a:t>
            </a:r>
            <a:r>
              <a:rPr lang="en" sz="700">
                <a:latin typeface="IBM Plex Sans Light"/>
                <a:ea typeface="IBM Plex Sans Light"/>
                <a:cs typeface="IBM Plex Sans Light"/>
                <a:sym typeface="IBM Plex Sans Light"/>
              </a:rPr>
              <a:t>Ideas on what one could do to facilitate choices using the NUDGE framework.</a:t>
            </a:r>
            <a:endParaRPr sz="700">
              <a:solidFill>
                <a:srgbClr val="000000"/>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t/>
            </a:r>
            <a:endParaRPr sz="700">
              <a:solidFill>
                <a:srgbClr val="000000"/>
              </a:solidFill>
              <a:latin typeface="IBM Plex Sans Light"/>
              <a:ea typeface="IBM Plex Sans Light"/>
              <a:cs typeface="IBM Plex Sans Light"/>
              <a:sym typeface="IBM Plex Sans Light"/>
            </a:endParaRPr>
          </a:p>
          <a:p>
            <a:pPr indent="0" lvl="0" marL="0" rtl="0" algn="l">
              <a:spcBef>
                <a:spcPts val="0"/>
              </a:spcBef>
              <a:spcAft>
                <a:spcPts val="0"/>
              </a:spcAft>
              <a:buNone/>
            </a:pPr>
            <a:r>
              <a:t/>
            </a:r>
            <a:endParaRPr sz="800">
              <a:solidFill>
                <a:srgbClr val="000000"/>
              </a:solidFill>
              <a:latin typeface="IBM Plex Sans Light"/>
              <a:ea typeface="IBM Plex Sans Light"/>
              <a:cs typeface="IBM Plex Sans Light"/>
              <a:sym typeface="IBM Plex Sans Light"/>
            </a:endParaRPr>
          </a:p>
        </p:txBody>
      </p:sp>
      <p:sp>
        <p:nvSpPr>
          <p:cNvPr id="312" name="Google Shape;312;p40"/>
          <p:cNvSpPr/>
          <p:nvPr/>
        </p:nvSpPr>
        <p:spPr>
          <a:xfrm>
            <a:off x="6040751" y="3838650"/>
            <a:ext cx="262500" cy="249000"/>
          </a:xfrm>
          <a:prstGeom prst="ellipse">
            <a:avLst/>
          </a:prstGeom>
          <a:solidFill>
            <a:srgbClr val="FFFFFF"/>
          </a:solidFill>
          <a:ln cap="flat" cmpd="sng" w="19050">
            <a:solidFill>
              <a:srgbClr val="000000"/>
            </a:solidFill>
            <a:prstDash val="solid"/>
            <a:round/>
            <a:headEnd len="sm" w="sm" type="none"/>
            <a:tailEnd len="sm" w="sm" type="none"/>
          </a:ln>
        </p:spPr>
        <p:txBody>
          <a:bodyPr anchorCtr="0" anchor="ctr" bIns="72900" lIns="72900" spcFirstLastPara="1" rIns="72900" wrap="square" tIns="72900">
            <a:noAutofit/>
          </a:bodyPr>
          <a:lstStyle/>
          <a:p>
            <a:pPr indent="0" lvl="0" marL="0" rtl="0" algn="l">
              <a:spcBef>
                <a:spcPts val="0"/>
              </a:spcBef>
              <a:spcAft>
                <a:spcPts val="0"/>
              </a:spcAft>
              <a:buNone/>
            </a:pPr>
            <a:r>
              <a:rPr b="1" lang="en" sz="800">
                <a:latin typeface="IBM Plex Sans"/>
                <a:ea typeface="IBM Plex Sans"/>
                <a:cs typeface="IBM Plex Sans"/>
                <a:sym typeface="IBM Plex Sans"/>
              </a:rPr>
              <a:t>2</a:t>
            </a:r>
            <a:endParaRPr b="1" sz="800">
              <a:latin typeface="IBM Plex Sans"/>
              <a:ea typeface="IBM Plex Sans"/>
              <a:cs typeface="IBM Plex Sans"/>
              <a:sym typeface="IBM Plex Sans"/>
            </a:endParaRPr>
          </a:p>
        </p:txBody>
      </p:sp>
      <p:sp>
        <p:nvSpPr>
          <p:cNvPr id="313" name="Google Shape;313;p40"/>
          <p:cNvSpPr/>
          <p:nvPr/>
        </p:nvSpPr>
        <p:spPr>
          <a:xfrm>
            <a:off x="8108349" y="3838650"/>
            <a:ext cx="262500" cy="249000"/>
          </a:xfrm>
          <a:prstGeom prst="ellipse">
            <a:avLst/>
          </a:prstGeom>
          <a:solidFill>
            <a:srgbClr val="FFFFFF"/>
          </a:solidFill>
          <a:ln cap="flat" cmpd="sng" w="19050">
            <a:solidFill>
              <a:srgbClr val="000000"/>
            </a:solidFill>
            <a:prstDash val="solid"/>
            <a:round/>
            <a:headEnd len="sm" w="sm" type="none"/>
            <a:tailEnd len="sm" w="sm" type="none"/>
          </a:ln>
        </p:spPr>
        <p:txBody>
          <a:bodyPr anchorCtr="0" anchor="ctr" bIns="72900" lIns="72900" spcFirstLastPara="1" rIns="72900" wrap="square" tIns="72900">
            <a:noAutofit/>
          </a:bodyPr>
          <a:lstStyle/>
          <a:p>
            <a:pPr indent="0" lvl="0" marL="0" rtl="0" algn="l">
              <a:spcBef>
                <a:spcPts val="0"/>
              </a:spcBef>
              <a:spcAft>
                <a:spcPts val="0"/>
              </a:spcAft>
              <a:buNone/>
            </a:pPr>
            <a:r>
              <a:rPr b="1" lang="en" sz="800">
                <a:latin typeface="IBM Plex Sans"/>
                <a:ea typeface="IBM Plex Sans"/>
                <a:cs typeface="IBM Plex Sans"/>
                <a:sym typeface="IBM Plex Sans"/>
              </a:rPr>
              <a:t>3</a:t>
            </a:r>
            <a:endParaRPr b="1" sz="800">
              <a:latin typeface="IBM Plex Sans"/>
              <a:ea typeface="IBM Plex Sans"/>
              <a:cs typeface="IBM Plex Sans"/>
              <a:sym typeface="IBM Plex Sans"/>
            </a:endParaRPr>
          </a:p>
        </p:txBody>
      </p:sp>
      <p:sp>
        <p:nvSpPr>
          <p:cNvPr id="314" name="Google Shape;314;p4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0"/>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316" name="Google Shape;316;p40"/>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17" name="Google Shape;317;p40"/>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pic>
        <p:nvPicPr>
          <p:cNvPr id="74" name="Google Shape;74;p15"/>
          <p:cNvPicPr preferRelativeResize="0"/>
          <p:nvPr/>
        </p:nvPicPr>
        <p:blipFill>
          <a:blip r:embed="rId3">
            <a:alphaModFix/>
          </a:blip>
          <a:stretch>
            <a:fillRect/>
          </a:stretch>
        </p:blipFill>
        <p:spPr>
          <a:xfrm>
            <a:off x="2711687" y="837150"/>
            <a:ext cx="3720624" cy="3720624"/>
          </a:xfrm>
          <a:prstGeom prst="rect">
            <a:avLst/>
          </a:prstGeom>
          <a:noFill/>
          <a:ln>
            <a:noFill/>
          </a:ln>
        </p:spPr>
      </p:pic>
      <p:sp>
        <p:nvSpPr>
          <p:cNvPr id="75" name="Google Shape;75;p1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77" name="Google Shape;77;p15"/>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78" name="Google Shape;78;p15"/>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6"/>
          <p:cNvSpPr txBox="1"/>
          <p:nvPr/>
        </p:nvSpPr>
        <p:spPr>
          <a:xfrm>
            <a:off x="491375" y="944700"/>
            <a:ext cx="7691700" cy="3254100"/>
          </a:xfrm>
          <a:prstGeom prst="rect">
            <a:avLst/>
          </a:prstGeom>
          <a:noFill/>
          <a:ln>
            <a:noFill/>
          </a:ln>
        </p:spPr>
        <p:txBody>
          <a:bodyPr anchorCtr="0" anchor="t" bIns="91425" lIns="91425" spcFirstLastPara="1" rIns="91425" wrap="square" tIns="91425">
            <a:noAutofit/>
          </a:bodyPr>
          <a:lstStyle/>
          <a:p>
            <a:pPr indent="0" lvl="0" marL="114300" marR="88900" rtl="0" algn="l">
              <a:spcBef>
                <a:spcPts val="0"/>
              </a:spcBef>
              <a:spcAft>
                <a:spcPts val="0"/>
              </a:spcAft>
              <a:buClr>
                <a:schemeClr val="dk1"/>
              </a:buClr>
              <a:buSzPts val="1100"/>
              <a:buFont typeface="Arial"/>
              <a:buNone/>
            </a:pPr>
            <a:r>
              <a:rPr b="1" lang="en" sz="1800">
                <a:solidFill>
                  <a:srgbClr val="3C78D8"/>
                </a:solidFill>
                <a:latin typeface="IBM Plex Sans"/>
                <a:ea typeface="IBM Plex Sans"/>
                <a:cs typeface="IBM Plex Sans"/>
                <a:sym typeface="IBM Plex Sans"/>
              </a:rPr>
              <a:t>Cases when Nudges are powerful</a:t>
            </a:r>
            <a:endParaRPr b="1" sz="1800">
              <a:solidFill>
                <a:srgbClr val="3C78D8"/>
              </a:solidFill>
              <a:latin typeface="IBM Plex Sans"/>
              <a:ea typeface="IBM Plex Sans"/>
              <a:cs typeface="IBM Plex Sans"/>
              <a:sym typeface="IBM Plex Sans"/>
            </a:endParaRPr>
          </a:p>
          <a:p>
            <a:pPr indent="0" lvl="0" marL="114300" marR="88900" rtl="0" algn="l">
              <a:spcBef>
                <a:spcPts val="0"/>
              </a:spcBef>
              <a:spcAft>
                <a:spcPts val="0"/>
              </a:spcAft>
              <a:buClr>
                <a:schemeClr val="dk1"/>
              </a:buClr>
              <a:buSzPts val="1100"/>
              <a:buFont typeface="Arial"/>
              <a:buNone/>
            </a:pPr>
            <a:r>
              <a:t/>
            </a:r>
            <a:endParaRPr b="1" sz="1100">
              <a:solidFill>
                <a:srgbClr val="3C78D8"/>
              </a:solidFill>
              <a:latin typeface="IBM Plex Sans"/>
              <a:ea typeface="IBM Plex Sans"/>
              <a:cs typeface="IBM Plex Sans"/>
              <a:sym typeface="IBM Plex Sans"/>
            </a:endParaRPr>
          </a:p>
          <a:p>
            <a:pPr indent="0" lvl="0" marL="114300" marR="88900" rtl="0" algn="l">
              <a:spcBef>
                <a:spcPts val="0"/>
              </a:spcBef>
              <a:spcAft>
                <a:spcPts val="0"/>
              </a:spcAft>
              <a:buClr>
                <a:schemeClr val="dk1"/>
              </a:buClr>
              <a:buSzPts val="1100"/>
              <a:buFont typeface="Arial"/>
              <a:buNone/>
            </a:pPr>
            <a:r>
              <a:rPr b="1" lang="en" sz="1200">
                <a:solidFill>
                  <a:schemeClr val="dk1"/>
                </a:solidFill>
                <a:latin typeface="IBM Plex Sans"/>
                <a:ea typeface="IBM Plex Sans"/>
                <a:cs typeface="IBM Plex Sans"/>
                <a:sym typeface="IBM Plex Sans"/>
              </a:rPr>
              <a:t>Benefits Vs. Costs: </a:t>
            </a:r>
            <a:r>
              <a:rPr lang="en" sz="1200">
                <a:solidFill>
                  <a:schemeClr val="dk1"/>
                </a:solidFill>
                <a:latin typeface="IBM Plex Sans Light"/>
                <a:ea typeface="IBM Plex Sans Light"/>
                <a:cs typeface="IBM Plex Sans Light"/>
                <a:sym typeface="IBM Plex Sans Light"/>
              </a:rPr>
              <a:t>When people have multiple choices and do not fully appreciate the true costs and benefits of their actions. They often choose short term benefit and long term cost which is not ideal. </a:t>
            </a:r>
            <a:endParaRPr sz="1200">
              <a:solidFill>
                <a:schemeClr val="dk1"/>
              </a:solidFill>
              <a:latin typeface="IBM Plex Sans Light"/>
              <a:ea typeface="IBM Plex Sans Light"/>
              <a:cs typeface="IBM Plex Sans Light"/>
              <a:sym typeface="IBM Plex Sans Light"/>
            </a:endParaRPr>
          </a:p>
          <a:p>
            <a:pPr indent="0" lvl="0" marL="0" marR="88900" rtl="0" algn="l">
              <a:spcBef>
                <a:spcPts val="0"/>
              </a:spcBef>
              <a:spcAft>
                <a:spcPts val="0"/>
              </a:spcAft>
              <a:buClr>
                <a:schemeClr val="dk1"/>
              </a:buClr>
              <a:buSzPts val="1100"/>
              <a:buFont typeface="Arial"/>
              <a:buNone/>
            </a:pPr>
            <a:r>
              <a:t/>
            </a:r>
            <a:endParaRPr b="1" sz="1200">
              <a:solidFill>
                <a:srgbClr val="3C78D8"/>
              </a:solidFill>
              <a:latin typeface="IBM Plex Sans"/>
              <a:ea typeface="IBM Plex Sans"/>
              <a:cs typeface="IBM Plex Sans"/>
              <a:sym typeface="IBM Plex Sans"/>
            </a:endParaRPr>
          </a:p>
          <a:p>
            <a:pPr indent="0" lvl="0" marL="114300" marR="88900" rtl="0" algn="l">
              <a:spcBef>
                <a:spcPts val="0"/>
              </a:spcBef>
              <a:spcAft>
                <a:spcPts val="0"/>
              </a:spcAft>
              <a:buClr>
                <a:schemeClr val="dk1"/>
              </a:buClr>
              <a:buSzPts val="1100"/>
              <a:buFont typeface="Arial"/>
              <a:buNone/>
            </a:pPr>
            <a:r>
              <a:rPr b="1" lang="en" sz="1200">
                <a:solidFill>
                  <a:schemeClr val="dk1"/>
                </a:solidFill>
                <a:latin typeface="IBM Plex Sans"/>
                <a:ea typeface="IBM Plex Sans"/>
                <a:cs typeface="IBM Plex Sans"/>
                <a:sym typeface="IBM Plex Sans"/>
              </a:rPr>
              <a:t>Degree of Difficulty:</a:t>
            </a:r>
            <a:r>
              <a:rPr lang="en" sz="1200">
                <a:solidFill>
                  <a:schemeClr val="dk1"/>
                </a:solidFill>
                <a:latin typeface="IBM Plex Sans Light"/>
                <a:ea typeface="IBM Plex Sans Light"/>
                <a:cs typeface="IBM Plex Sans Light"/>
                <a:sym typeface="IBM Plex Sans Light"/>
              </a:rPr>
              <a:t> When people struggle with genuinely complex choices that require a high degree of reflection, fact finding, analysis etc. so that they can make an informed choice. </a:t>
            </a:r>
            <a:endParaRPr sz="1200">
              <a:solidFill>
                <a:schemeClr val="dk1"/>
              </a:solidFill>
              <a:latin typeface="IBM Plex Sans Light"/>
              <a:ea typeface="IBM Plex Sans Light"/>
              <a:cs typeface="IBM Plex Sans Light"/>
              <a:sym typeface="IBM Plex Sans Light"/>
            </a:endParaRPr>
          </a:p>
          <a:p>
            <a:pPr indent="0" lvl="0" marL="0" marR="88900" rtl="0" algn="l">
              <a:spcBef>
                <a:spcPts val="0"/>
              </a:spcBef>
              <a:spcAft>
                <a:spcPts val="0"/>
              </a:spcAft>
              <a:buClr>
                <a:schemeClr val="dk1"/>
              </a:buClr>
              <a:buSzPts val="1100"/>
              <a:buFont typeface="Arial"/>
              <a:buNone/>
            </a:pPr>
            <a:r>
              <a:t/>
            </a:r>
            <a:endParaRPr sz="1200">
              <a:solidFill>
                <a:schemeClr val="dk1"/>
              </a:solidFill>
              <a:latin typeface="IBM Plex Sans Light"/>
              <a:ea typeface="IBM Plex Sans Light"/>
              <a:cs typeface="IBM Plex Sans Light"/>
              <a:sym typeface="IBM Plex Sans Light"/>
            </a:endParaRPr>
          </a:p>
          <a:p>
            <a:pPr indent="0" lvl="0" marL="114300" marR="88900" rtl="0" algn="l">
              <a:spcBef>
                <a:spcPts val="0"/>
              </a:spcBef>
              <a:spcAft>
                <a:spcPts val="0"/>
              </a:spcAft>
              <a:buClr>
                <a:schemeClr val="dk1"/>
              </a:buClr>
              <a:buSzPts val="1100"/>
              <a:buFont typeface="Arial"/>
              <a:buNone/>
            </a:pPr>
            <a:r>
              <a:rPr b="1" lang="en" sz="1200">
                <a:solidFill>
                  <a:schemeClr val="dk1"/>
                </a:solidFill>
                <a:latin typeface="IBM Plex Sans"/>
                <a:ea typeface="IBM Plex Sans"/>
                <a:cs typeface="IBM Plex Sans"/>
                <a:sym typeface="IBM Plex Sans"/>
              </a:rPr>
              <a:t>Rare Choices:</a:t>
            </a:r>
            <a:r>
              <a:rPr lang="en" sz="1200">
                <a:solidFill>
                  <a:schemeClr val="dk1"/>
                </a:solidFill>
                <a:latin typeface="IBM Plex Sans Light"/>
                <a:ea typeface="IBM Plex Sans Light"/>
                <a:cs typeface="IBM Plex Sans Light"/>
                <a:sym typeface="IBM Plex Sans Light"/>
              </a:rPr>
              <a:t> When people have to make decisions that are rare in nature and they are not quite able to depend on their own experiences to make a choice.</a:t>
            </a:r>
            <a:endParaRPr sz="1200">
              <a:solidFill>
                <a:schemeClr val="dk1"/>
              </a:solidFill>
              <a:latin typeface="IBM Plex Sans Light"/>
              <a:ea typeface="IBM Plex Sans Light"/>
              <a:cs typeface="IBM Plex Sans Light"/>
              <a:sym typeface="IBM Plex Sans Light"/>
            </a:endParaRPr>
          </a:p>
          <a:p>
            <a:pPr indent="0" lvl="0" marL="114300" marR="88900" rtl="0" algn="l">
              <a:spcBef>
                <a:spcPts val="0"/>
              </a:spcBef>
              <a:spcAft>
                <a:spcPts val="0"/>
              </a:spcAft>
              <a:buClr>
                <a:schemeClr val="dk1"/>
              </a:buClr>
              <a:buSzPts val="1100"/>
              <a:buFont typeface="Arial"/>
              <a:buNone/>
            </a:pPr>
            <a:r>
              <a:t/>
            </a:r>
            <a:endParaRPr sz="1200">
              <a:solidFill>
                <a:schemeClr val="dk1"/>
              </a:solidFill>
              <a:latin typeface="IBM Plex Sans Light"/>
              <a:ea typeface="IBM Plex Sans Light"/>
              <a:cs typeface="IBM Plex Sans Light"/>
              <a:sym typeface="IBM Plex Sans Light"/>
            </a:endParaRPr>
          </a:p>
          <a:p>
            <a:pPr indent="0" lvl="0" marL="114300" marR="88900" rtl="0" algn="l">
              <a:spcBef>
                <a:spcPts val="0"/>
              </a:spcBef>
              <a:spcAft>
                <a:spcPts val="0"/>
              </a:spcAft>
              <a:buClr>
                <a:schemeClr val="dk1"/>
              </a:buClr>
              <a:buSzPts val="1100"/>
              <a:buFont typeface="Arial"/>
              <a:buNone/>
            </a:pPr>
            <a:r>
              <a:rPr b="1" lang="en" sz="1200">
                <a:solidFill>
                  <a:schemeClr val="dk1"/>
                </a:solidFill>
                <a:latin typeface="IBM Plex Sans"/>
                <a:ea typeface="IBM Plex Sans"/>
                <a:cs typeface="IBM Plex Sans"/>
                <a:sym typeface="IBM Plex Sans"/>
              </a:rPr>
              <a:t>Feedback:</a:t>
            </a:r>
            <a:r>
              <a:rPr lang="en" sz="1200">
                <a:solidFill>
                  <a:schemeClr val="dk1"/>
                </a:solidFill>
                <a:latin typeface="IBM Plex Sans Light"/>
                <a:ea typeface="IBM Plex Sans Light"/>
                <a:cs typeface="IBM Plex Sans Light"/>
                <a:sym typeface="IBM Plex Sans Light"/>
              </a:rPr>
              <a:t> When people can benefit from input/information about their current choices because in the absence of it self learning may be chance based or never happen. </a:t>
            </a:r>
            <a:endParaRPr sz="1200">
              <a:solidFill>
                <a:schemeClr val="dk1"/>
              </a:solidFill>
              <a:latin typeface="IBM Plex Sans Light"/>
              <a:ea typeface="IBM Plex Sans Light"/>
              <a:cs typeface="IBM Plex Sans Light"/>
              <a:sym typeface="IBM Plex Sans Light"/>
            </a:endParaRPr>
          </a:p>
          <a:p>
            <a:pPr indent="0" lvl="0" marL="114300" marR="88900" rtl="0" algn="l">
              <a:spcBef>
                <a:spcPts val="0"/>
              </a:spcBef>
              <a:spcAft>
                <a:spcPts val="0"/>
              </a:spcAft>
              <a:buClr>
                <a:schemeClr val="dk1"/>
              </a:buClr>
              <a:buSzPts val="1100"/>
              <a:buFont typeface="Arial"/>
              <a:buNone/>
            </a:pPr>
            <a:r>
              <a:t/>
            </a:r>
            <a:endParaRPr sz="1200">
              <a:solidFill>
                <a:schemeClr val="dk1"/>
              </a:solidFill>
              <a:latin typeface="IBM Plex Sans Light"/>
              <a:ea typeface="IBM Plex Sans Light"/>
              <a:cs typeface="IBM Plex Sans Light"/>
              <a:sym typeface="IBM Plex Sans Light"/>
            </a:endParaRPr>
          </a:p>
          <a:p>
            <a:pPr indent="0" lvl="0" marL="114300" marR="88900" rtl="0" algn="l">
              <a:spcBef>
                <a:spcPts val="0"/>
              </a:spcBef>
              <a:spcAft>
                <a:spcPts val="0"/>
              </a:spcAft>
              <a:buNone/>
            </a:pPr>
            <a:r>
              <a:rPr b="1" lang="en" sz="1200">
                <a:solidFill>
                  <a:schemeClr val="dk1"/>
                </a:solidFill>
                <a:latin typeface="IBM Plex Sans"/>
                <a:ea typeface="IBM Plex Sans"/>
                <a:cs typeface="IBM Plex Sans"/>
                <a:sym typeface="IBM Plex Sans"/>
              </a:rPr>
              <a:t>Knowing What You Like:</a:t>
            </a:r>
            <a:r>
              <a:rPr lang="en" sz="1200">
                <a:solidFill>
                  <a:schemeClr val="dk1"/>
                </a:solidFill>
                <a:latin typeface="IBM Plex Sans Light"/>
                <a:ea typeface="IBM Plex Sans Light"/>
                <a:cs typeface="IBM Plex Sans Light"/>
                <a:sym typeface="IBM Plex Sans Light"/>
              </a:rPr>
              <a:t> When people are confused about what the benefits from different choices actually mean for them, and are unable to predict how their choices will affect their life. </a:t>
            </a:r>
            <a:endParaRPr sz="1800">
              <a:solidFill>
                <a:srgbClr val="333333"/>
              </a:solidFill>
              <a:latin typeface="IBM Plex Sans"/>
              <a:ea typeface="IBM Plex Sans"/>
              <a:cs typeface="IBM Plex Sans"/>
              <a:sym typeface="IBM Plex Sans"/>
            </a:endParaRPr>
          </a:p>
          <a:p>
            <a:pPr indent="0" lvl="0" marL="0" rtl="0" algn="ctr">
              <a:lnSpc>
                <a:spcPct val="100000"/>
              </a:lnSpc>
              <a:spcBef>
                <a:spcPts val="0"/>
              </a:spcBef>
              <a:spcAft>
                <a:spcPts val="1500"/>
              </a:spcAft>
              <a:buNone/>
            </a:pPr>
            <a:r>
              <a:t/>
            </a:r>
            <a:endParaRPr sz="1800">
              <a:solidFill>
                <a:srgbClr val="333333"/>
              </a:solidFill>
              <a:latin typeface="IBM Plex Sans"/>
              <a:ea typeface="IBM Plex Sans"/>
              <a:cs typeface="IBM Plex Sans"/>
              <a:sym typeface="IBM Plex Sans"/>
            </a:endParaRPr>
          </a:p>
        </p:txBody>
      </p:sp>
      <p:sp>
        <p:nvSpPr>
          <p:cNvPr id="84" name="Google Shape;84;p1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6"/>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86" name="Google Shape;86;p16"/>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87" name="Google Shape;87;p16"/>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7"/>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93" name="Google Shape;93;p17"/>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N</a:t>
            </a:r>
            <a:r>
              <a:rPr lang="en" sz="1400">
                <a:solidFill>
                  <a:srgbClr val="FFFFFF"/>
                </a:solidFill>
                <a:latin typeface="IBM Plex Sans"/>
                <a:ea typeface="IBM Plex Sans"/>
                <a:cs typeface="IBM Plex Sans"/>
                <a:sym typeface="IBM Plex Sans"/>
              </a:rPr>
              <a:t>UDGES</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3600">
                <a:solidFill>
                  <a:srgbClr val="FFFFFF"/>
                </a:solidFill>
                <a:latin typeface="IBM Plex Sans"/>
                <a:ea typeface="IBM Plex Sans"/>
                <a:cs typeface="IBM Plex Sans"/>
                <a:sym typeface="IBM Plex Sans"/>
              </a:rPr>
              <a:t>Give i</a:t>
            </a:r>
            <a:r>
              <a:rPr b="1" lang="en" sz="3600">
                <a:solidFill>
                  <a:srgbClr val="FFFFFF"/>
                </a:solidFill>
                <a:latin typeface="IBM Plex Sans"/>
                <a:ea typeface="IBM Plex Sans"/>
                <a:cs typeface="IBM Plex Sans"/>
                <a:sym typeface="IBM Plex Sans"/>
              </a:rPr>
              <a:t>N</a:t>
            </a:r>
            <a:r>
              <a:rPr lang="en" sz="3600">
                <a:solidFill>
                  <a:srgbClr val="FFFFFF"/>
                </a:solidFill>
                <a:latin typeface="IBM Plex Sans"/>
                <a:ea typeface="IBM Plex Sans"/>
                <a:cs typeface="IBM Plex Sans"/>
                <a:sym typeface="IBM Plex Sans"/>
              </a:rPr>
              <a:t>centives</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What could be ‘incentives’ offered to affect the desired behaviour? </a:t>
            </a:r>
            <a:endParaRPr b="1"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317500" lvl="0" marL="457200" marR="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Who is the user? Who chooses? Who pays? Who profits?</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These could be real rewards or costs. These could also be social rewards.</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p:txBody>
      </p:sp>
      <p:sp>
        <p:nvSpPr>
          <p:cNvPr id="94" name="Google Shape;94;p1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96" name="Google Shape;96;p17"/>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97" name="Google Shape;97;p17"/>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pic>
        <p:nvPicPr>
          <p:cNvPr id="102" name="Google Shape;102;p18"/>
          <p:cNvPicPr preferRelativeResize="0"/>
          <p:nvPr/>
        </p:nvPicPr>
        <p:blipFill>
          <a:blip r:embed="rId3">
            <a:alphaModFix/>
          </a:blip>
          <a:stretch>
            <a:fillRect/>
          </a:stretch>
        </p:blipFill>
        <p:spPr>
          <a:xfrm>
            <a:off x="1631013" y="976700"/>
            <a:ext cx="5881974" cy="3190100"/>
          </a:xfrm>
          <a:prstGeom prst="rect">
            <a:avLst/>
          </a:prstGeom>
          <a:noFill/>
          <a:ln>
            <a:noFill/>
          </a:ln>
        </p:spPr>
      </p:pic>
      <p:sp>
        <p:nvSpPr>
          <p:cNvPr id="103" name="Google Shape;103;p1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05" name="Google Shape;105;p18"/>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06" name="Google Shape;106;p18"/>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pic>
        <p:nvPicPr>
          <p:cNvPr id="111" name="Google Shape;111;p19"/>
          <p:cNvPicPr preferRelativeResize="0"/>
          <p:nvPr/>
        </p:nvPicPr>
        <p:blipFill>
          <a:blip r:embed="rId3">
            <a:alphaModFix/>
          </a:blip>
          <a:stretch>
            <a:fillRect/>
          </a:stretch>
        </p:blipFill>
        <p:spPr>
          <a:xfrm>
            <a:off x="2069400" y="1060056"/>
            <a:ext cx="5005490" cy="3336994"/>
          </a:xfrm>
          <a:prstGeom prst="rect">
            <a:avLst/>
          </a:prstGeom>
          <a:noFill/>
          <a:ln>
            <a:noFill/>
          </a:ln>
        </p:spPr>
      </p:pic>
      <p:sp>
        <p:nvSpPr>
          <p:cNvPr id="112" name="Google Shape;112;p1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9"/>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14" name="Google Shape;114;p19"/>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15" name="Google Shape;115;p19"/>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0"/>
          <p:cNvSpPr txBox="1"/>
          <p:nvPr/>
        </p:nvSpPr>
        <p:spPr>
          <a:xfrm>
            <a:off x="523275" y="1836900"/>
            <a:ext cx="7659900" cy="146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BM Plex Sans"/>
                <a:ea typeface="IBM Plex Sans"/>
                <a:cs typeface="IBM Plex Sans"/>
                <a:sym typeface="IBM Plex Sans"/>
              </a:rPr>
              <a:t>A commercial bank in the Philippines offered a savings product called SEED (Save, Earn, Enjoy Deposits) that prevented clients from accessing their funds until they reached a certain goal—either an amount or time period, decided by the client. Around one in three people offered the account opted to open one, and one in nine made regular deposits. A year after the offers went out, clients offered the accounts had increased their account balances 80 percent more than those with normal accounts.</a:t>
            </a:r>
            <a:endParaRPr>
              <a:latin typeface="IBM Plex Sans"/>
              <a:ea typeface="IBM Plex Sans"/>
              <a:cs typeface="IBM Plex Sans"/>
              <a:sym typeface="IBM Plex Sans"/>
            </a:endParaRPr>
          </a:p>
        </p:txBody>
      </p:sp>
      <p:sp>
        <p:nvSpPr>
          <p:cNvPr id="121" name="Google Shape;121;p2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23" name="Google Shape;123;p20"/>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24" name="Google Shape;124;p20"/>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1"/>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30" name="Google Shape;130;p21"/>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N</a:t>
            </a:r>
            <a:r>
              <a:rPr b="1" lang="en" sz="1400">
                <a:solidFill>
                  <a:srgbClr val="FFFFFF"/>
                </a:solidFill>
                <a:latin typeface="IBM Plex Sans"/>
                <a:ea typeface="IBM Plex Sans"/>
                <a:cs typeface="IBM Plex Sans"/>
                <a:sym typeface="IBM Plex Sans"/>
              </a:rPr>
              <a:t>U</a:t>
            </a:r>
            <a:r>
              <a:rPr lang="en" sz="1400">
                <a:solidFill>
                  <a:srgbClr val="FFFFFF"/>
                </a:solidFill>
                <a:latin typeface="IBM Plex Sans"/>
                <a:ea typeface="IBM Plex Sans"/>
                <a:cs typeface="IBM Plex Sans"/>
                <a:sym typeface="IBM Plex Sans"/>
              </a:rPr>
              <a:t>DGES</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FFFFFF"/>
                </a:solidFill>
                <a:latin typeface="IBM Plex Sans"/>
                <a:ea typeface="IBM Plex Sans"/>
                <a:cs typeface="IBM Plex Sans"/>
                <a:sym typeface="IBM Plex Sans"/>
              </a:rPr>
              <a:t>U</a:t>
            </a:r>
            <a:r>
              <a:rPr lang="en" sz="3600">
                <a:solidFill>
                  <a:srgbClr val="FFFFFF"/>
                </a:solidFill>
                <a:latin typeface="IBM Plex Sans"/>
                <a:ea typeface="IBM Plex Sans"/>
                <a:cs typeface="IBM Plex Sans"/>
                <a:sym typeface="IBM Plex Sans"/>
              </a:rPr>
              <a:t>nderstand Mappings</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How do we proactively inform users so they ‘Understand’ the cost(s)-benefit(s) of choices before them?</a:t>
            </a:r>
            <a:endParaRPr b="1"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What are the choices available? What are cost-benefits for each?</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How can the choices be compared?</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p:txBody>
      </p:sp>
      <p:sp>
        <p:nvSpPr>
          <p:cNvPr id="131" name="Google Shape;131;p2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33" name="Google Shape;133;p21"/>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34" name="Google Shape;134;p21"/>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